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5" r:id="rId3"/>
    <p:sldMasterId id="214748369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oboto Slab"/>
      <p:regular r:id="rId22"/>
      <p:bold r:id="rId23"/>
    </p:embeddedFont>
    <p:embeddedFont>
      <p:font typeface="Squada One"/>
      <p:regular r:id="rId24"/>
    </p:embeddedFont>
    <p:embeddedFont>
      <p:font typeface="Roboto Mono"/>
      <p:regular r:id="rId25"/>
      <p:bold r:id="rId26"/>
      <p:italic r:id="rId27"/>
      <p:boldItalic r:id="rId28"/>
    </p:embeddedFont>
    <p:embeddedFont>
      <p:font typeface="Roboto Slab Regular"/>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Slab-regular.fntdata"/><Relationship Id="rId21" Type="http://schemas.openxmlformats.org/officeDocument/2006/relationships/slide" Target="slides/slide16.xml"/><Relationship Id="rId24" Type="http://schemas.openxmlformats.org/officeDocument/2006/relationships/font" Target="fonts/SquadaOne-regular.fntdata"/><Relationship Id="rId23" Type="http://schemas.openxmlformats.org/officeDocument/2006/relationships/font" Target="fonts/RobotoSlab-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RobotoMono-bold.fntdata"/><Relationship Id="rId25" Type="http://schemas.openxmlformats.org/officeDocument/2006/relationships/font" Target="fonts/RobotoMono-regular.fntdata"/><Relationship Id="rId28" Type="http://schemas.openxmlformats.org/officeDocument/2006/relationships/font" Target="fonts/RobotoMono-boldItalic.fntdata"/><Relationship Id="rId27" Type="http://schemas.openxmlformats.org/officeDocument/2006/relationships/font" Target="fonts/RobotoMon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SlabRegular-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RobotoSlabRegular-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a68da1314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a68da1314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a662b3989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a662b3989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a662b3989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a662b3989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a662b3989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a662b3989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9f37a6c2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9f37a6c2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9f37a6c251_0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9f37a6c251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Note: The bottom example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9f37a6c251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9f37a6c251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Note: The bottom example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a0bb59a3ae_0_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a0bb59a3ae_0_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4dfce81f19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4dfce81f19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a4d695e744_1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a4d695e744_1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a662b3989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a662b3989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a662b39897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a662b39897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a662b39897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a662b3989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The </a:t>
            </a:r>
            <a:r>
              <a:rPr b="1" lang="es"/>
              <a:t>x</a:t>
            </a:r>
            <a:r>
              <a:rPr lang="es"/>
              <a:t> in the for loop is only native in the for loop!! If you get out of the for loop (which is when you do not indent) x will not mean anything! It only means something in the constraints of the for loop!</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9f37a6c251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9f37a6c251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The </a:t>
            </a:r>
            <a:r>
              <a:rPr b="1" lang="es"/>
              <a:t>x</a:t>
            </a:r>
            <a:r>
              <a:rPr lang="es"/>
              <a:t> in the for loop is only native in the for loop!! If you get out of the for loop (which is when you do not indent) x will not mean anything! It only means something in the constraints of the for loop!</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8" name="Shape 8"/>
        <p:cNvGrpSpPr/>
        <p:nvPr/>
      </p:nvGrpSpPr>
      <p:grpSpPr>
        <a:xfrm>
          <a:off x="0" y="0"/>
          <a:ext cx="0" cy="0"/>
          <a:chOff x="0" y="0"/>
          <a:chExt cx="0" cy="0"/>
        </a:xfrm>
      </p:grpSpPr>
      <p:sp>
        <p:nvSpPr>
          <p:cNvPr id="9" name="Google Shape;9;p2"/>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18" name="Google Shape;18;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 name="Google Shape;20;p2"/>
          <p:cNvGrpSpPr/>
          <p:nvPr/>
        </p:nvGrpSpPr>
        <p:grpSpPr>
          <a:xfrm>
            <a:off x="3997828" y="2247423"/>
            <a:ext cx="5146850" cy="899100"/>
            <a:chOff x="3297875" y="1761075"/>
            <a:chExt cx="5846700" cy="899100"/>
          </a:xfrm>
        </p:grpSpPr>
        <p:cxnSp>
          <p:nvCxnSpPr>
            <p:cNvPr id="21" name="Google Shape;21;p2"/>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2" name="Google Shape;22;p2"/>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106" name="Shape 106"/>
        <p:cNvGrpSpPr/>
        <p:nvPr/>
      </p:nvGrpSpPr>
      <p:grpSpPr>
        <a:xfrm>
          <a:off x="0" y="0"/>
          <a:ext cx="0" cy="0"/>
          <a:chOff x="0" y="0"/>
          <a:chExt cx="0" cy="0"/>
        </a:xfrm>
      </p:grpSpPr>
      <p:sp>
        <p:nvSpPr>
          <p:cNvPr id="107" name="Google Shape;107;p11"/>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10" name="Google Shape;110;p11"/>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111" name="Google Shape;111;p11"/>
          <p:cNvGrpSpPr/>
          <p:nvPr/>
        </p:nvGrpSpPr>
        <p:grpSpPr>
          <a:xfrm>
            <a:off x="5892456" y="-140013"/>
            <a:ext cx="1646100" cy="3802200"/>
            <a:chOff x="5892456" y="-140013"/>
            <a:chExt cx="1646100" cy="3802200"/>
          </a:xfrm>
        </p:grpSpPr>
        <p:cxnSp>
          <p:nvCxnSpPr>
            <p:cNvPr id="112" name="Google Shape;112;p11"/>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13" name="Google Shape;113;p11"/>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14" name="Google Shape;114;p11"/>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115" name="Shape 115"/>
        <p:cNvGrpSpPr/>
        <p:nvPr/>
      </p:nvGrpSpPr>
      <p:grpSpPr>
        <a:xfrm>
          <a:off x="0" y="0"/>
          <a:ext cx="0" cy="0"/>
          <a:chOff x="0" y="0"/>
          <a:chExt cx="0" cy="0"/>
        </a:xfrm>
      </p:grpSpPr>
      <p:sp>
        <p:nvSpPr>
          <p:cNvPr id="116" name="Google Shape;116;p12"/>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2"/>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2"/>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19" name="Google Shape;119;p12"/>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120" name="Google Shape;120;p12"/>
          <p:cNvGrpSpPr/>
          <p:nvPr/>
        </p:nvGrpSpPr>
        <p:grpSpPr>
          <a:xfrm>
            <a:off x="1602929" y="-140013"/>
            <a:ext cx="1646100" cy="3802200"/>
            <a:chOff x="1602929" y="-140013"/>
            <a:chExt cx="1646100" cy="3802200"/>
          </a:xfrm>
        </p:grpSpPr>
        <p:cxnSp>
          <p:nvCxnSpPr>
            <p:cNvPr id="121" name="Google Shape;121;p12"/>
            <p:cNvCxnSpPr>
              <a:stCxn id="11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22" name="Google Shape;122;p12"/>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23" name="Google Shape;123;p12"/>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124" name="Shape 124"/>
        <p:cNvGrpSpPr/>
        <p:nvPr/>
      </p:nvGrpSpPr>
      <p:grpSpPr>
        <a:xfrm>
          <a:off x="0" y="0"/>
          <a:ext cx="0" cy="0"/>
          <a:chOff x="0" y="0"/>
          <a:chExt cx="0" cy="0"/>
        </a:xfrm>
      </p:grpSpPr>
      <p:sp>
        <p:nvSpPr>
          <p:cNvPr id="125" name="Google Shape;125;p13"/>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26" name="Google Shape;126;p13"/>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27" name="Google Shape;127;p1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0" name="Google Shape;130;p13"/>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31" name="Google Shape;131;p13"/>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32" name="Google Shape;132;p13"/>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133" name="Shape 133"/>
        <p:cNvGrpSpPr/>
        <p:nvPr/>
      </p:nvGrpSpPr>
      <p:grpSpPr>
        <a:xfrm>
          <a:off x="0" y="0"/>
          <a:ext cx="0" cy="0"/>
          <a:chOff x="0" y="0"/>
          <a:chExt cx="0" cy="0"/>
        </a:xfrm>
      </p:grpSpPr>
      <p:sp>
        <p:nvSpPr>
          <p:cNvPr id="134" name="Google Shape;134;p14"/>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35" name="Google Shape;135;p14"/>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36" name="Google Shape;136;p14"/>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9" name="Google Shape;139;p14"/>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40" name="Google Shape;140;p14"/>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41" name="Google Shape;141;p14"/>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142" name="Shape 142"/>
        <p:cNvGrpSpPr/>
        <p:nvPr/>
      </p:nvGrpSpPr>
      <p:grpSpPr>
        <a:xfrm>
          <a:off x="0" y="0"/>
          <a:ext cx="0" cy="0"/>
          <a:chOff x="0" y="0"/>
          <a:chExt cx="0" cy="0"/>
        </a:xfrm>
      </p:grpSpPr>
      <p:sp>
        <p:nvSpPr>
          <p:cNvPr id="143" name="Google Shape;143;p1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7" name="Google Shape;147;p15"/>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148" name="Shape 148"/>
        <p:cNvGrpSpPr/>
        <p:nvPr/>
      </p:nvGrpSpPr>
      <p:grpSpPr>
        <a:xfrm>
          <a:off x="0" y="0"/>
          <a:ext cx="0" cy="0"/>
          <a:chOff x="0" y="0"/>
          <a:chExt cx="0" cy="0"/>
        </a:xfrm>
      </p:grpSpPr>
      <p:sp>
        <p:nvSpPr>
          <p:cNvPr id="149" name="Google Shape;149;p1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153" name="Shape 153"/>
        <p:cNvGrpSpPr/>
        <p:nvPr/>
      </p:nvGrpSpPr>
      <p:grpSpPr>
        <a:xfrm>
          <a:off x="0" y="0"/>
          <a:ext cx="0" cy="0"/>
          <a:chOff x="0" y="0"/>
          <a:chExt cx="0" cy="0"/>
        </a:xfrm>
      </p:grpSpPr>
      <p:sp>
        <p:nvSpPr>
          <p:cNvPr id="154" name="Google Shape;154;p17"/>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5" name="Google Shape;155;p17"/>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159" name="Shape 159"/>
        <p:cNvGrpSpPr/>
        <p:nvPr/>
      </p:nvGrpSpPr>
      <p:grpSpPr>
        <a:xfrm>
          <a:off x="0" y="0"/>
          <a:ext cx="0" cy="0"/>
          <a:chOff x="0" y="0"/>
          <a:chExt cx="0" cy="0"/>
        </a:xfrm>
      </p:grpSpPr>
      <p:sp>
        <p:nvSpPr>
          <p:cNvPr id="160" name="Google Shape;160;p18"/>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3" name="Google Shape;163;p18"/>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164" name="Shape 164"/>
        <p:cNvGrpSpPr/>
        <p:nvPr/>
      </p:nvGrpSpPr>
      <p:grpSpPr>
        <a:xfrm>
          <a:off x="0" y="0"/>
          <a:ext cx="0" cy="0"/>
          <a:chOff x="0" y="0"/>
          <a:chExt cx="0" cy="0"/>
        </a:xfrm>
      </p:grpSpPr>
      <p:sp>
        <p:nvSpPr>
          <p:cNvPr id="165" name="Google Shape;165;p19"/>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68" name="Google Shape;168;p19"/>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69" name="Google Shape;169;p19"/>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0" name="Google Shape;170;p19"/>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71" name="Google Shape;171;p19"/>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2" name="Google Shape;172;p19"/>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173" name="Shape 173"/>
        <p:cNvGrpSpPr/>
        <p:nvPr/>
      </p:nvGrpSpPr>
      <p:grpSpPr>
        <a:xfrm>
          <a:off x="0" y="0"/>
          <a:ext cx="0" cy="0"/>
          <a:chOff x="0" y="0"/>
          <a:chExt cx="0" cy="0"/>
        </a:xfrm>
      </p:grpSpPr>
      <p:sp>
        <p:nvSpPr>
          <p:cNvPr id="174" name="Google Shape;174;p20"/>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79" name="Google Shape;179;p20"/>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3" name="Shape 23"/>
        <p:cNvGrpSpPr/>
        <p:nvPr/>
      </p:nvGrpSpPr>
      <p:grpSpPr>
        <a:xfrm>
          <a:off x="0" y="0"/>
          <a:ext cx="0" cy="0"/>
          <a:chOff x="0" y="0"/>
          <a:chExt cx="0" cy="0"/>
        </a:xfrm>
      </p:grpSpPr>
      <p:sp>
        <p:nvSpPr>
          <p:cNvPr id="24" name="Google Shape;24;p3"/>
          <p:cNvSpPr/>
          <p:nvPr/>
        </p:nvSpPr>
        <p:spPr>
          <a:xfrm flipH="1" rot="10800000">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4" name="Google Shape;34;p3"/>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35" name="Google Shape;35;p3"/>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extLst>
    <p:ext uri="{DCECCB84-F9BA-43D5-87BE-67443E8EF086}">
      <p15:sldGuideLst>
        <p15:guide id="1" pos="824">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180" name="Shape 180"/>
        <p:cNvGrpSpPr/>
        <p:nvPr/>
      </p:nvGrpSpPr>
      <p:grpSpPr>
        <a:xfrm>
          <a:off x="0" y="0"/>
          <a:ext cx="0" cy="0"/>
          <a:chOff x="0" y="0"/>
          <a:chExt cx="0" cy="0"/>
        </a:xfrm>
      </p:grpSpPr>
      <p:sp>
        <p:nvSpPr>
          <p:cNvPr id="181" name="Google Shape;181;p21"/>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85" name="Google Shape;185;p21"/>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186" name="Google Shape;186;p21"/>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187" name="Shape 187"/>
        <p:cNvGrpSpPr/>
        <p:nvPr/>
      </p:nvGrpSpPr>
      <p:grpSpPr>
        <a:xfrm>
          <a:off x="0" y="0"/>
          <a:ext cx="0" cy="0"/>
          <a:chOff x="0" y="0"/>
          <a:chExt cx="0" cy="0"/>
        </a:xfrm>
      </p:grpSpPr>
      <p:sp>
        <p:nvSpPr>
          <p:cNvPr id="188" name="Google Shape;188;p22"/>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txBox="1"/>
          <p:nvPr>
            <p:ph type="ctrTitle"/>
          </p:nvPr>
        </p:nvSpPr>
        <p:spPr>
          <a:xfrm>
            <a:off x="1029374" y="892950"/>
            <a:ext cx="20619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2400">
                <a:solidFill>
                  <a:schemeClr val="lt1"/>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190" name="Google Shape;190;p22"/>
          <p:cNvSpPr txBox="1"/>
          <p:nvPr>
            <p:ph idx="1" type="subTitle"/>
          </p:nvPr>
        </p:nvSpPr>
        <p:spPr>
          <a:xfrm>
            <a:off x="1029375" y="2982500"/>
            <a:ext cx="23997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chemeClr val="lt1"/>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191" name="Shape 191"/>
        <p:cNvGrpSpPr/>
        <p:nvPr/>
      </p:nvGrpSpPr>
      <p:grpSpPr>
        <a:xfrm>
          <a:off x="0" y="0"/>
          <a:ext cx="0" cy="0"/>
          <a:chOff x="0" y="0"/>
          <a:chExt cx="0" cy="0"/>
        </a:xfrm>
      </p:grpSpPr>
      <p:sp>
        <p:nvSpPr>
          <p:cNvPr id="192" name="Google Shape;192;p23"/>
          <p:cNvSpPr/>
          <p:nvPr/>
        </p:nvSpPr>
        <p:spPr>
          <a:xfrm>
            <a:off x="-100" y="275"/>
            <a:ext cx="9144000" cy="5143500"/>
          </a:xfrm>
          <a:prstGeom prst="rect">
            <a:avLst/>
          </a:prstGeom>
          <a:solidFill>
            <a:srgbClr val="9C1B40">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193" name="Shape 193"/>
        <p:cNvGrpSpPr/>
        <p:nvPr/>
      </p:nvGrpSpPr>
      <p:grpSpPr>
        <a:xfrm>
          <a:off x="0" y="0"/>
          <a:ext cx="0" cy="0"/>
          <a:chOff x="0" y="0"/>
          <a:chExt cx="0" cy="0"/>
        </a:xfrm>
      </p:grpSpPr>
      <p:sp>
        <p:nvSpPr>
          <p:cNvPr id="194" name="Google Shape;194;p24"/>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
  <p:cSld name="CUSTOM_3_1">
    <p:spTree>
      <p:nvGrpSpPr>
        <p:cNvPr id="195" name="Shape 195"/>
        <p:cNvGrpSpPr/>
        <p:nvPr/>
      </p:nvGrpSpPr>
      <p:grpSpPr>
        <a:xfrm>
          <a:off x="0" y="0"/>
          <a:ext cx="0" cy="0"/>
          <a:chOff x="0" y="0"/>
          <a:chExt cx="0" cy="0"/>
        </a:xfrm>
      </p:grpSpPr>
      <p:sp>
        <p:nvSpPr>
          <p:cNvPr id="196" name="Google Shape;196;p2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5"/>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5"/>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5"/>
          <p:cNvSpPr txBox="1"/>
          <p:nvPr>
            <p:ph type="ctrTitle"/>
          </p:nvPr>
        </p:nvSpPr>
        <p:spPr>
          <a:xfrm>
            <a:off x="2391521" y="106300"/>
            <a:ext cx="43620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204" name="Shape 204"/>
        <p:cNvGrpSpPr/>
        <p:nvPr/>
      </p:nvGrpSpPr>
      <p:grpSpPr>
        <a:xfrm>
          <a:off x="0" y="0"/>
          <a:ext cx="0" cy="0"/>
          <a:chOff x="0" y="0"/>
          <a:chExt cx="0" cy="0"/>
        </a:xfrm>
      </p:grpSpPr>
      <p:sp>
        <p:nvSpPr>
          <p:cNvPr id="205" name="Google Shape;205;p27"/>
          <p:cNvSpPr/>
          <p:nvPr/>
        </p:nvSpPr>
        <p:spPr>
          <a:xfrm>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7"/>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7"/>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214" name="Google Shape;214;p27"/>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 name="Google Shape;216;p27"/>
          <p:cNvGrpSpPr/>
          <p:nvPr/>
        </p:nvGrpSpPr>
        <p:grpSpPr>
          <a:xfrm>
            <a:off x="3997828" y="2247423"/>
            <a:ext cx="5146850" cy="899100"/>
            <a:chOff x="3297875" y="1761075"/>
            <a:chExt cx="5846700" cy="899100"/>
          </a:xfrm>
        </p:grpSpPr>
        <p:cxnSp>
          <p:nvCxnSpPr>
            <p:cNvPr id="217" name="Google Shape;217;p27"/>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18" name="Google Shape;218;p27"/>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
        <p:nvSpPr>
          <p:cNvPr id="219" name="Google Shape;219;p2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20" name="Shape 220"/>
        <p:cNvGrpSpPr/>
        <p:nvPr/>
      </p:nvGrpSpPr>
      <p:grpSpPr>
        <a:xfrm>
          <a:off x="0" y="0"/>
          <a:ext cx="0" cy="0"/>
          <a:chOff x="0" y="0"/>
          <a:chExt cx="0" cy="0"/>
        </a:xfrm>
      </p:grpSpPr>
      <p:sp>
        <p:nvSpPr>
          <p:cNvPr id="221" name="Google Shape;221;p28"/>
          <p:cNvSpPr/>
          <p:nvPr/>
        </p:nvSpPr>
        <p:spPr>
          <a:xfrm flipH="1">
            <a:off x="59"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8"/>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8"/>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8"/>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8"/>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8"/>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31" name="Google Shape;231;p28"/>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232" name="Google Shape;232;p28"/>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
        <p:nvSpPr>
          <p:cNvPr id="233" name="Google Shape;233;p2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824">
          <p15:clr>
            <a:srgbClr val="F9AD4C"/>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234" name="Shape 234"/>
        <p:cNvGrpSpPr/>
        <p:nvPr/>
      </p:nvGrpSpPr>
      <p:grpSpPr>
        <a:xfrm>
          <a:off x="0" y="0"/>
          <a:ext cx="0" cy="0"/>
          <a:chOff x="0" y="0"/>
          <a:chExt cx="0" cy="0"/>
        </a:xfrm>
      </p:grpSpPr>
      <p:sp>
        <p:nvSpPr>
          <p:cNvPr id="235" name="Google Shape;235;p2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9"/>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9"/>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38" name="Google Shape;238;p29"/>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239" name="Google Shape;239;p29"/>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241" name="Shape 241"/>
        <p:cNvGrpSpPr/>
        <p:nvPr/>
      </p:nvGrpSpPr>
      <p:grpSpPr>
        <a:xfrm>
          <a:off x="0" y="0"/>
          <a:ext cx="0" cy="0"/>
          <a:chOff x="0" y="0"/>
          <a:chExt cx="0" cy="0"/>
        </a:xfrm>
      </p:grpSpPr>
      <p:sp>
        <p:nvSpPr>
          <p:cNvPr id="242" name="Google Shape;242;p30"/>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0"/>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0"/>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0"/>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46" name="Google Shape;246;p30"/>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47" name="Google Shape;247;p30"/>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8" name="Google Shape;248;p3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249" name="Shape 249"/>
        <p:cNvGrpSpPr/>
        <p:nvPr/>
      </p:nvGrpSpPr>
      <p:grpSpPr>
        <a:xfrm>
          <a:off x="0" y="0"/>
          <a:ext cx="0" cy="0"/>
          <a:chOff x="0" y="0"/>
          <a:chExt cx="0" cy="0"/>
        </a:xfrm>
      </p:grpSpPr>
      <p:sp>
        <p:nvSpPr>
          <p:cNvPr id="250" name="Google Shape;250;p31"/>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1"/>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1"/>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53" name="Google Shape;253;p31"/>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254" name="Google Shape;254;p31"/>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36" name="Shape 36"/>
        <p:cNvGrpSpPr/>
        <p:nvPr/>
      </p:nvGrpSpPr>
      <p:grpSpPr>
        <a:xfrm>
          <a:off x="0" y="0"/>
          <a:ext cx="0" cy="0"/>
          <a:chOff x="0" y="0"/>
          <a:chExt cx="0" cy="0"/>
        </a:xfrm>
      </p:grpSpPr>
      <p:sp>
        <p:nvSpPr>
          <p:cNvPr id="37" name="Google Shape;37;p4"/>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40" name="Google Shape;40;p4"/>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41" name="Google Shape;41;p4"/>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256" name="Shape 256"/>
        <p:cNvGrpSpPr/>
        <p:nvPr/>
      </p:nvGrpSpPr>
      <p:grpSpPr>
        <a:xfrm>
          <a:off x="0" y="0"/>
          <a:ext cx="0" cy="0"/>
          <a:chOff x="0" y="0"/>
          <a:chExt cx="0" cy="0"/>
        </a:xfrm>
      </p:grpSpPr>
      <p:sp>
        <p:nvSpPr>
          <p:cNvPr id="257" name="Google Shape;257;p32"/>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2"/>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2"/>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0" name="Google Shape;260;p32"/>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1" name="Google Shape;261;p32"/>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62" name="Google Shape;262;p32"/>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63" name="Google Shape;263;p32"/>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64" name="Google Shape;264;p32"/>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65" name="Google Shape;265;p32"/>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66" name="Google Shape;266;p3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267" name="Shape 267"/>
        <p:cNvGrpSpPr/>
        <p:nvPr/>
      </p:nvGrpSpPr>
      <p:grpSpPr>
        <a:xfrm>
          <a:off x="0" y="0"/>
          <a:ext cx="0" cy="0"/>
          <a:chOff x="0" y="0"/>
          <a:chExt cx="0" cy="0"/>
        </a:xfrm>
      </p:grpSpPr>
      <p:sp>
        <p:nvSpPr>
          <p:cNvPr id="268" name="Google Shape;268;p3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3"/>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3"/>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71" name="Google Shape;271;p33"/>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72" name="Google Shape;272;p33"/>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73" name="Google Shape;273;p33"/>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74" name="Google Shape;274;p33"/>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5" name="Google Shape;275;p33"/>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6" name="Google Shape;276;p33"/>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7" name="Google Shape;277;p33"/>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8" name="Google Shape;278;p33"/>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9" name="Google Shape;279;p33"/>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0" name="Google Shape;280;p3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281" name="Shape 281"/>
        <p:cNvGrpSpPr/>
        <p:nvPr/>
      </p:nvGrpSpPr>
      <p:grpSpPr>
        <a:xfrm>
          <a:off x="0" y="0"/>
          <a:ext cx="0" cy="0"/>
          <a:chOff x="0" y="0"/>
          <a:chExt cx="0" cy="0"/>
        </a:xfrm>
      </p:grpSpPr>
      <p:sp>
        <p:nvSpPr>
          <p:cNvPr id="282" name="Google Shape;282;p34"/>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4"/>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4"/>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5" name="Google Shape;285;p34"/>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6" name="Google Shape;286;p34"/>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7" name="Google Shape;287;p34"/>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8" name="Google Shape;288;p34"/>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9" name="Google Shape;289;p34"/>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90" name="Google Shape;290;p34"/>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91" name="Google Shape;291;p3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292" name="Shape 292"/>
        <p:cNvGrpSpPr/>
        <p:nvPr/>
      </p:nvGrpSpPr>
      <p:grpSpPr>
        <a:xfrm>
          <a:off x="0" y="0"/>
          <a:ext cx="0" cy="0"/>
          <a:chOff x="0" y="0"/>
          <a:chExt cx="0" cy="0"/>
        </a:xfrm>
      </p:grpSpPr>
      <p:sp>
        <p:nvSpPr>
          <p:cNvPr id="293" name="Google Shape;293;p35"/>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5"/>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5"/>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6" name="Google Shape;296;p35"/>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7" name="Google Shape;297;p35"/>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298" name="Google Shape;298;p35"/>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299" name="Google Shape;299;p35"/>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300" name="Google Shape;300;p35"/>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301" name="Google Shape;301;p35"/>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302" name="Google Shape;302;p35"/>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03" name="Google Shape;303;p35"/>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304" name="Google Shape;304;p35"/>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305" name="Google Shape;305;p35"/>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6" name="Google Shape;306;p35"/>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7" name="Google Shape;307;p35"/>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8" name="Google Shape;308;p35"/>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9" name="Google Shape;309;p3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310" name="Shape 310"/>
        <p:cNvGrpSpPr/>
        <p:nvPr/>
      </p:nvGrpSpPr>
      <p:grpSpPr>
        <a:xfrm>
          <a:off x="0" y="0"/>
          <a:ext cx="0" cy="0"/>
          <a:chOff x="0" y="0"/>
          <a:chExt cx="0" cy="0"/>
        </a:xfrm>
      </p:grpSpPr>
      <p:sp>
        <p:nvSpPr>
          <p:cNvPr id="311" name="Google Shape;311;p3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6"/>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6"/>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14" name="Google Shape;314;p36"/>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315" name="Google Shape;315;p36"/>
          <p:cNvGrpSpPr/>
          <p:nvPr/>
        </p:nvGrpSpPr>
        <p:grpSpPr>
          <a:xfrm>
            <a:off x="5892456" y="-140013"/>
            <a:ext cx="1646100" cy="3802200"/>
            <a:chOff x="5892456" y="-140013"/>
            <a:chExt cx="1646100" cy="3802200"/>
          </a:xfrm>
        </p:grpSpPr>
        <p:cxnSp>
          <p:nvCxnSpPr>
            <p:cNvPr id="316" name="Google Shape;316;p36"/>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317" name="Google Shape;317;p36"/>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318" name="Google Shape;318;p36"/>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19" name="Google Shape;319;p3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320" name="Shape 320"/>
        <p:cNvGrpSpPr/>
        <p:nvPr/>
      </p:nvGrpSpPr>
      <p:grpSpPr>
        <a:xfrm>
          <a:off x="0" y="0"/>
          <a:ext cx="0" cy="0"/>
          <a:chOff x="0" y="0"/>
          <a:chExt cx="0" cy="0"/>
        </a:xfrm>
      </p:grpSpPr>
      <p:sp>
        <p:nvSpPr>
          <p:cNvPr id="321" name="Google Shape;321;p37"/>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7"/>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7"/>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24" name="Google Shape;324;p37"/>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325" name="Google Shape;325;p37"/>
          <p:cNvGrpSpPr/>
          <p:nvPr/>
        </p:nvGrpSpPr>
        <p:grpSpPr>
          <a:xfrm>
            <a:off x="1602929" y="-140013"/>
            <a:ext cx="1646100" cy="3802200"/>
            <a:chOff x="1602929" y="-140013"/>
            <a:chExt cx="1646100" cy="3802200"/>
          </a:xfrm>
        </p:grpSpPr>
        <p:cxnSp>
          <p:nvCxnSpPr>
            <p:cNvPr id="326" name="Google Shape;326;p37"/>
            <p:cNvCxnSpPr>
              <a:stCxn id="324"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327" name="Google Shape;327;p37"/>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328" name="Google Shape;328;p37"/>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329" name="Google Shape;329;p3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330" name="Shape 330"/>
        <p:cNvGrpSpPr/>
        <p:nvPr/>
      </p:nvGrpSpPr>
      <p:grpSpPr>
        <a:xfrm>
          <a:off x="0" y="0"/>
          <a:ext cx="0" cy="0"/>
          <a:chOff x="0" y="0"/>
          <a:chExt cx="0" cy="0"/>
        </a:xfrm>
      </p:grpSpPr>
      <p:sp>
        <p:nvSpPr>
          <p:cNvPr id="331" name="Google Shape;331;p38"/>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32" name="Google Shape;332;p38"/>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33" name="Google Shape;333;p3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8"/>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8"/>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36" name="Google Shape;336;p38"/>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337" name="Google Shape;337;p38"/>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338" name="Google Shape;338;p38"/>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39" name="Google Shape;339;p3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340" name="Shape 340"/>
        <p:cNvGrpSpPr/>
        <p:nvPr/>
      </p:nvGrpSpPr>
      <p:grpSpPr>
        <a:xfrm>
          <a:off x="0" y="0"/>
          <a:ext cx="0" cy="0"/>
          <a:chOff x="0" y="0"/>
          <a:chExt cx="0" cy="0"/>
        </a:xfrm>
      </p:grpSpPr>
      <p:sp>
        <p:nvSpPr>
          <p:cNvPr id="341" name="Google Shape;341;p39"/>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42" name="Google Shape;342;p39"/>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43" name="Google Shape;343;p39"/>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9"/>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9"/>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46" name="Google Shape;346;p39"/>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347" name="Google Shape;347;p39"/>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348" name="Google Shape;348;p39"/>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49" name="Google Shape;349;p3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350" name="Shape 350"/>
        <p:cNvGrpSpPr/>
        <p:nvPr/>
      </p:nvGrpSpPr>
      <p:grpSpPr>
        <a:xfrm>
          <a:off x="0" y="0"/>
          <a:ext cx="0" cy="0"/>
          <a:chOff x="0" y="0"/>
          <a:chExt cx="0" cy="0"/>
        </a:xfrm>
      </p:grpSpPr>
      <p:sp>
        <p:nvSpPr>
          <p:cNvPr id="351" name="Google Shape;351;p40"/>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0"/>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0"/>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0"/>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55" name="Google Shape;355;p40"/>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56" name="Google Shape;356;p4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357" name="Shape 357"/>
        <p:cNvGrpSpPr/>
        <p:nvPr/>
      </p:nvGrpSpPr>
      <p:grpSpPr>
        <a:xfrm>
          <a:off x="0" y="0"/>
          <a:ext cx="0" cy="0"/>
          <a:chOff x="0" y="0"/>
          <a:chExt cx="0" cy="0"/>
        </a:xfrm>
      </p:grpSpPr>
      <p:sp>
        <p:nvSpPr>
          <p:cNvPr id="358" name="Google Shape;358;p41"/>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1"/>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1"/>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1"/>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62" name="Google Shape;362;p4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42" name="Shape 42"/>
        <p:cNvGrpSpPr/>
        <p:nvPr/>
      </p:nvGrpSpPr>
      <p:grpSpPr>
        <a:xfrm>
          <a:off x="0" y="0"/>
          <a:ext cx="0" cy="0"/>
          <a:chOff x="0" y="0"/>
          <a:chExt cx="0" cy="0"/>
        </a:xfrm>
      </p:grpSpPr>
      <p:sp>
        <p:nvSpPr>
          <p:cNvPr id="43" name="Google Shape;43;p5"/>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47" name="Google Shape;47;p5"/>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8" name="Google Shape;48;p5"/>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363" name="Shape 363"/>
        <p:cNvGrpSpPr/>
        <p:nvPr/>
      </p:nvGrpSpPr>
      <p:grpSpPr>
        <a:xfrm>
          <a:off x="0" y="0"/>
          <a:ext cx="0" cy="0"/>
          <a:chOff x="0" y="0"/>
          <a:chExt cx="0" cy="0"/>
        </a:xfrm>
      </p:grpSpPr>
      <p:sp>
        <p:nvSpPr>
          <p:cNvPr id="364" name="Google Shape;364;p42"/>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5" name="Google Shape;365;p42"/>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2"/>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2"/>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2"/>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9" name="Google Shape;369;p4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370" name="Shape 370"/>
        <p:cNvGrpSpPr/>
        <p:nvPr/>
      </p:nvGrpSpPr>
      <p:grpSpPr>
        <a:xfrm>
          <a:off x="0" y="0"/>
          <a:ext cx="0" cy="0"/>
          <a:chOff x="0" y="0"/>
          <a:chExt cx="0" cy="0"/>
        </a:xfrm>
      </p:grpSpPr>
      <p:sp>
        <p:nvSpPr>
          <p:cNvPr id="371" name="Google Shape;371;p43"/>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3"/>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3"/>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74" name="Google Shape;374;p43"/>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5" name="Google Shape;375;p4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376" name="Shape 376"/>
        <p:cNvGrpSpPr/>
        <p:nvPr/>
      </p:nvGrpSpPr>
      <p:grpSpPr>
        <a:xfrm>
          <a:off x="0" y="0"/>
          <a:ext cx="0" cy="0"/>
          <a:chOff x="0" y="0"/>
          <a:chExt cx="0" cy="0"/>
        </a:xfrm>
      </p:grpSpPr>
      <p:sp>
        <p:nvSpPr>
          <p:cNvPr id="377" name="Google Shape;377;p44"/>
          <p:cNvSpPr/>
          <p:nvPr/>
        </p:nvSpPr>
        <p:spPr>
          <a:xfrm>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4"/>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4"/>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80" name="Google Shape;380;p44"/>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81" name="Google Shape;381;p44"/>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82" name="Google Shape;382;p44"/>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83" name="Google Shape;383;p44"/>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84" name="Google Shape;384;p44"/>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85" name="Google Shape;385;p4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386" name="Shape 386"/>
        <p:cNvGrpSpPr/>
        <p:nvPr/>
      </p:nvGrpSpPr>
      <p:grpSpPr>
        <a:xfrm>
          <a:off x="0" y="0"/>
          <a:ext cx="0" cy="0"/>
          <a:chOff x="0" y="0"/>
          <a:chExt cx="0" cy="0"/>
        </a:xfrm>
      </p:grpSpPr>
      <p:sp>
        <p:nvSpPr>
          <p:cNvPr id="387" name="Google Shape;387;p45"/>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5"/>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5"/>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5"/>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5"/>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92" name="Google Shape;392;p45"/>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93" name="Google Shape;393;p4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394" name="Shape 394"/>
        <p:cNvGrpSpPr/>
        <p:nvPr/>
      </p:nvGrpSpPr>
      <p:grpSpPr>
        <a:xfrm>
          <a:off x="0" y="0"/>
          <a:ext cx="0" cy="0"/>
          <a:chOff x="0" y="0"/>
          <a:chExt cx="0" cy="0"/>
        </a:xfrm>
      </p:grpSpPr>
      <p:sp>
        <p:nvSpPr>
          <p:cNvPr id="395" name="Google Shape;395;p46"/>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6"/>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6"/>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6"/>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99" name="Google Shape;399;p46"/>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400" name="Google Shape;400;p46"/>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402" name="Shape 402"/>
        <p:cNvGrpSpPr/>
        <p:nvPr/>
      </p:nvGrpSpPr>
      <p:grpSpPr>
        <a:xfrm>
          <a:off x="0" y="0"/>
          <a:ext cx="0" cy="0"/>
          <a:chOff x="0" y="0"/>
          <a:chExt cx="0" cy="0"/>
        </a:xfrm>
      </p:grpSpPr>
      <p:sp>
        <p:nvSpPr>
          <p:cNvPr id="403" name="Google Shape;403;p47"/>
          <p:cNvSpPr txBox="1"/>
          <p:nvPr>
            <p:ph type="ctrTitle"/>
          </p:nvPr>
        </p:nvSpPr>
        <p:spPr>
          <a:xfrm>
            <a:off x="1029365" y="892950"/>
            <a:ext cx="22752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1800">
                <a:solidFill>
                  <a:srgbClr val="9C1B40"/>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404" name="Google Shape;404;p47"/>
          <p:cNvSpPr txBox="1"/>
          <p:nvPr>
            <p:ph idx="1" type="subTitle"/>
          </p:nvPr>
        </p:nvSpPr>
        <p:spPr>
          <a:xfrm>
            <a:off x="1029365" y="2982500"/>
            <a:ext cx="21894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rgbClr val="9C1B40"/>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
        <p:nvSpPr>
          <p:cNvPr id="405" name="Google Shape;405;p4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406" name="Shape 406"/>
        <p:cNvGrpSpPr/>
        <p:nvPr/>
      </p:nvGrpSpPr>
      <p:grpSpPr>
        <a:xfrm>
          <a:off x="0" y="0"/>
          <a:ext cx="0" cy="0"/>
          <a:chOff x="0" y="0"/>
          <a:chExt cx="0" cy="0"/>
        </a:xfrm>
      </p:grpSpPr>
      <p:sp>
        <p:nvSpPr>
          <p:cNvPr id="407" name="Google Shape;407;p4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408" name="Shape 408"/>
        <p:cNvGrpSpPr/>
        <p:nvPr/>
      </p:nvGrpSpPr>
      <p:grpSpPr>
        <a:xfrm>
          <a:off x="0" y="0"/>
          <a:ext cx="0" cy="0"/>
          <a:chOff x="0" y="0"/>
          <a:chExt cx="0" cy="0"/>
        </a:xfrm>
      </p:grpSpPr>
      <p:sp>
        <p:nvSpPr>
          <p:cNvPr id="409" name="Google Shape;409;p4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49" name="Shape 49"/>
        <p:cNvGrpSpPr/>
        <p:nvPr/>
      </p:nvGrpSpPr>
      <p:grpSpPr>
        <a:xfrm>
          <a:off x="0" y="0"/>
          <a:ext cx="0" cy="0"/>
          <a:chOff x="0" y="0"/>
          <a:chExt cx="0" cy="0"/>
        </a:xfrm>
      </p:grpSpPr>
      <p:sp>
        <p:nvSpPr>
          <p:cNvPr id="50" name="Google Shape;50;p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53" name="Google Shape;53;p6"/>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54" name="Google Shape;54;p6"/>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55" name="Shape 55"/>
        <p:cNvGrpSpPr/>
        <p:nvPr/>
      </p:nvGrpSpPr>
      <p:grpSpPr>
        <a:xfrm>
          <a:off x="0" y="0"/>
          <a:ext cx="0" cy="0"/>
          <a:chOff x="0" y="0"/>
          <a:chExt cx="0" cy="0"/>
        </a:xfrm>
      </p:grpSpPr>
      <p:sp>
        <p:nvSpPr>
          <p:cNvPr id="56" name="Google Shape;56;p7"/>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59" name="Google Shape;59;p7"/>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60" name="Google Shape;60;p7"/>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1" name="Google Shape;61;p7"/>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2" name="Google Shape;62;p7"/>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3" name="Google Shape;63;p7"/>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 name="Google Shape;64;p7"/>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65" name="Shape 65"/>
        <p:cNvGrpSpPr/>
        <p:nvPr/>
      </p:nvGrpSpPr>
      <p:grpSpPr>
        <a:xfrm>
          <a:off x="0" y="0"/>
          <a:ext cx="0" cy="0"/>
          <a:chOff x="0" y="0"/>
          <a:chExt cx="0" cy="0"/>
        </a:xfrm>
      </p:grpSpPr>
      <p:sp>
        <p:nvSpPr>
          <p:cNvPr id="66" name="Google Shape;66;p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9" name="Google Shape;69;p8"/>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0" name="Google Shape;70;p8"/>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1" name="Google Shape;71;p8"/>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2" name="Google Shape;72;p8"/>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3" name="Google Shape;73;p8"/>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4" name="Google Shape;74;p8"/>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5" name="Google Shape;75;p8"/>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6" name="Google Shape;76;p8"/>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7" name="Google Shape;77;p8"/>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78" name="Shape 78"/>
        <p:cNvGrpSpPr/>
        <p:nvPr/>
      </p:nvGrpSpPr>
      <p:grpSpPr>
        <a:xfrm>
          <a:off x="0" y="0"/>
          <a:ext cx="0" cy="0"/>
          <a:chOff x="0" y="0"/>
          <a:chExt cx="0" cy="0"/>
        </a:xfrm>
      </p:grpSpPr>
      <p:sp>
        <p:nvSpPr>
          <p:cNvPr id="79" name="Google Shape;79;p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2" name="Google Shape;82;p9"/>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3" name="Google Shape;83;p9"/>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4" name="Google Shape;84;p9"/>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5" name="Google Shape;85;p9"/>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6" name="Google Shape;86;p9"/>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7" name="Google Shape;87;p9"/>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88" name="Shape 88"/>
        <p:cNvGrpSpPr/>
        <p:nvPr/>
      </p:nvGrpSpPr>
      <p:grpSpPr>
        <a:xfrm>
          <a:off x="0" y="0"/>
          <a:ext cx="0" cy="0"/>
          <a:chOff x="0" y="0"/>
          <a:chExt cx="0" cy="0"/>
        </a:xfrm>
      </p:grpSpPr>
      <p:sp>
        <p:nvSpPr>
          <p:cNvPr id="89" name="Google Shape;89;p10"/>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0"/>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3" name="Google Shape;93;p10"/>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4" name="Google Shape;94;p10"/>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95" name="Google Shape;95;p10"/>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96" name="Google Shape;96;p10"/>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7" name="Google Shape;97;p10"/>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8" name="Google Shape;98;p10"/>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9" name="Google Shape;99;p1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00" name="Google Shape;100;p10"/>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1" name="Google Shape;101;p10"/>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2" name="Google Shape;102;p10"/>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3" name="Google Shape;103;p10"/>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4" name="Google Shape;104;p10"/>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5" name="Google Shape;105;p10"/>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4.xml"/><Relationship Id="rId22" Type="http://schemas.openxmlformats.org/officeDocument/2006/relationships/slideLayout" Target="../slideLayouts/slideLayout46.xml"/><Relationship Id="rId21" Type="http://schemas.openxmlformats.org/officeDocument/2006/relationships/slideLayout" Target="../slideLayouts/slideLayout45.xml"/><Relationship Id="rId24" Type="http://schemas.openxmlformats.org/officeDocument/2006/relationships/theme" Target="../theme/theme1.xml"/><Relationship Id="rId23" Type="http://schemas.openxmlformats.org/officeDocument/2006/relationships/slideLayout" Target="../slideLayouts/slideLayout47.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11" Type="http://schemas.openxmlformats.org/officeDocument/2006/relationships/slideLayout" Target="../slideLayouts/slideLayout35.xml"/><Relationship Id="rId10" Type="http://schemas.openxmlformats.org/officeDocument/2006/relationships/slideLayout" Target="../slideLayouts/slideLayout34.xml"/><Relationship Id="rId13" Type="http://schemas.openxmlformats.org/officeDocument/2006/relationships/slideLayout" Target="../slideLayouts/slideLayout37.xml"/><Relationship Id="rId12" Type="http://schemas.openxmlformats.org/officeDocument/2006/relationships/slideLayout" Target="../slideLayouts/slideLayout36.xml"/><Relationship Id="rId15" Type="http://schemas.openxmlformats.org/officeDocument/2006/relationships/slideLayout" Target="../slideLayouts/slideLayout39.xml"/><Relationship Id="rId14" Type="http://schemas.openxmlformats.org/officeDocument/2006/relationships/slideLayout" Target="../slideLayouts/slideLayout38.xml"/><Relationship Id="rId17" Type="http://schemas.openxmlformats.org/officeDocument/2006/relationships/slideLayout" Target="../slideLayouts/slideLayout41.xml"/><Relationship Id="rId16" Type="http://schemas.openxmlformats.org/officeDocument/2006/relationships/slideLayout" Target="../slideLayouts/slideLayout40.xml"/><Relationship Id="rId19" Type="http://schemas.openxmlformats.org/officeDocument/2006/relationships/slideLayout" Target="../slideLayouts/slideLayout43.xml"/><Relationship Id="rId18"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242637"/>
            </a:gs>
            <a:gs pos="51000">
              <a:srgbClr val="242637"/>
            </a:gs>
            <a:gs pos="100000">
              <a:srgbClr val="33364F"/>
            </a:gs>
          </a:gsLst>
          <a:lin ang="18900732" scaled="0"/>
        </a:gradFill>
      </p:bgPr>
    </p:bg>
    <p:spTree>
      <p:nvGrpSpPr>
        <p:cNvPr id="200" name="Shape 200"/>
        <p:cNvGrpSpPr/>
        <p:nvPr/>
      </p:nvGrpSpPr>
      <p:grpSpPr>
        <a:xfrm>
          <a:off x="0" y="0"/>
          <a:ext cx="0" cy="0"/>
          <a:chOff x="0" y="0"/>
          <a:chExt cx="0" cy="0"/>
        </a:xfrm>
      </p:grpSpPr>
      <p:sp>
        <p:nvSpPr>
          <p:cNvPr id="201" name="Google Shape;201;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202" name="Google Shape;202;p2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
        <p:nvSpPr>
          <p:cNvPr id="203" name="Google Shape;203;p2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 id="2147483694"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xml"/><Relationship Id="rId3" Type="http://schemas.openxmlformats.org/officeDocument/2006/relationships/hyperlink" Target="https://docs.google.com/document/d/1r4In2xcAB-BIuxxYI03z3eC1vNf73I3jP71qa6uJ0oE/edit?usp=sharing" TargetMode="External"/><Relationship Id="rId4"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 Id="rId3" Type="http://schemas.openxmlformats.org/officeDocument/2006/relationships/hyperlink" Target="mailto:asareen@raleighcharterhs.org" TargetMode="External"/><Relationship Id="rId4" Type="http://schemas.openxmlformats.org/officeDocument/2006/relationships/hyperlink" Target="mailto:fcutuiba@raleighcharterhs.org" TargetMode="External"/><Relationship Id="rId5" Type="http://schemas.openxmlformats.org/officeDocument/2006/relationships/hyperlink" Target="mailto:kpiryani@raleighcharterhs.or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hyperlink" Target="https://www.youtube.com/watch?v=PGNiXGX2nLU&amp;ab_channel=DeadOrAliveVEVO" TargetMode="External"/><Relationship Id="rId4" Type="http://schemas.openxmlformats.org/officeDocument/2006/relationships/hyperlink" Target="https://www.youtube.com/watch?v=PGNiXGX2nLU&amp;ab_channel=DeadOrAliveVEVO" TargetMode="External"/><Relationship Id="rId5" Type="http://schemas.openxmlformats.org/officeDocument/2006/relationships/hyperlink" Target="https://www.youtube.com/watch?v=PGNiXGX2nLU&amp;ab_channel=DeadOrAliveVEVO"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50"/>
          <p:cNvSpPr txBox="1"/>
          <p:nvPr>
            <p:ph type="ctrTitle"/>
          </p:nvPr>
        </p:nvSpPr>
        <p:spPr>
          <a:xfrm>
            <a:off x="2627850" y="49700"/>
            <a:ext cx="3888300" cy="94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3800"/>
              <a:t>Welcome Back!</a:t>
            </a:r>
            <a:endParaRPr sz="3800"/>
          </a:p>
        </p:txBody>
      </p:sp>
      <p:sp>
        <p:nvSpPr>
          <p:cNvPr id="415" name="Google Shape;415;p50"/>
          <p:cNvSpPr txBox="1"/>
          <p:nvPr/>
        </p:nvSpPr>
        <p:spPr>
          <a:xfrm>
            <a:off x="247625" y="1153225"/>
            <a:ext cx="4372200" cy="380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000">
                <a:solidFill>
                  <a:srgbClr val="FFFFFF"/>
                </a:solidFill>
                <a:latin typeface="Roboto Slab Regular"/>
                <a:ea typeface="Roboto Slab Regular"/>
                <a:cs typeface="Roboto Slab Regular"/>
                <a:sym typeface="Roboto Slab Regular"/>
              </a:rPr>
              <a:t>Good afternoon everyone! No Quizizz or Kahoot today, but an important announcement. Check your email about the </a:t>
            </a:r>
            <a:r>
              <a:rPr lang="es" sz="2000" u="sng">
                <a:solidFill>
                  <a:schemeClr val="hlink"/>
                </a:solidFill>
                <a:latin typeface="Roboto Slab Regular"/>
                <a:ea typeface="Roboto Slab Regular"/>
                <a:cs typeface="Roboto Slab Regular"/>
                <a:sym typeface="Roboto Slab Regular"/>
                <a:hlinkClick r:id="rId3"/>
              </a:rPr>
              <a:t>project </a:t>
            </a:r>
            <a:r>
              <a:rPr lang="es" sz="2000">
                <a:solidFill>
                  <a:srgbClr val="FFFFFF"/>
                </a:solidFill>
                <a:latin typeface="Roboto Slab Regular"/>
                <a:ea typeface="Roboto Slab Regular"/>
                <a:cs typeface="Roboto Slab Regular"/>
                <a:sym typeface="Roboto Slab Regular"/>
              </a:rPr>
              <a:t>that some of you wanted to start. Click on the video to learn more about it, and if you choose to go through it, </a:t>
            </a:r>
            <a:r>
              <a:rPr b="1" lang="es" sz="2000">
                <a:solidFill>
                  <a:srgbClr val="FFFFFF"/>
                </a:solidFill>
                <a:latin typeface="Roboto Slab"/>
                <a:ea typeface="Roboto Slab"/>
                <a:cs typeface="Roboto Slab"/>
                <a:sym typeface="Roboto Slab"/>
              </a:rPr>
              <a:t>please watch the entire video</a:t>
            </a:r>
            <a:r>
              <a:rPr lang="es" sz="2000">
                <a:solidFill>
                  <a:srgbClr val="FFFFFF"/>
                </a:solidFill>
                <a:latin typeface="Roboto Slab Regular"/>
                <a:ea typeface="Roboto Slab Regular"/>
                <a:cs typeface="Roboto Slab Regular"/>
                <a:sym typeface="Roboto Slab Regular"/>
              </a:rPr>
              <a:t>. If not, please sit back and wait for a few minutes before we get started on </a:t>
            </a:r>
            <a:r>
              <a:rPr b="1" lang="es" sz="2000">
                <a:solidFill>
                  <a:srgbClr val="FFFFFF"/>
                </a:solidFill>
                <a:latin typeface="Roboto Slab"/>
                <a:ea typeface="Roboto Slab"/>
                <a:cs typeface="Roboto Slab"/>
                <a:sym typeface="Roboto Slab"/>
              </a:rPr>
              <a:t>Loops </a:t>
            </a:r>
            <a:r>
              <a:rPr lang="es" sz="2000">
                <a:solidFill>
                  <a:srgbClr val="FFFFFF"/>
                </a:solidFill>
                <a:latin typeface="Roboto Slab Regular"/>
                <a:ea typeface="Roboto Slab Regular"/>
                <a:cs typeface="Roboto Slab Regular"/>
                <a:sym typeface="Roboto Slab Regular"/>
              </a:rPr>
              <a:t>today! </a:t>
            </a:r>
            <a:endParaRPr sz="2000">
              <a:solidFill>
                <a:srgbClr val="FFFFFF"/>
              </a:solidFill>
              <a:latin typeface="Roboto Slab Regular"/>
              <a:ea typeface="Roboto Slab Regular"/>
              <a:cs typeface="Roboto Slab Regular"/>
              <a:sym typeface="Roboto Slab Regular"/>
            </a:endParaRPr>
          </a:p>
        </p:txBody>
      </p:sp>
      <p:pic>
        <p:nvPicPr>
          <p:cNvPr id="416" name="Google Shape;416;p50"/>
          <p:cNvPicPr preferRelativeResize="0"/>
          <p:nvPr/>
        </p:nvPicPr>
        <p:blipFill>
          <a:blip r:embed="rId4">
            <a:alphaModFix/>
          </a:blip>
          <a:stretch>
            <a:fillRect/>
          </a:stretch>
        </p:blipFill>
        <p:spPr>
          <a:xfrm>
            <a:off x="4741525" y="1509100"/>
            <a:ext cx="4219374" cy="316453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59"/>
          <p:cNvSpPr txBox="1"/>
          <p:nvPr/>
        </p:nvSpPr>
        <p:spPr>
          <a:xfrm>
            <a:off x="0" y="142525"/>
            <a:ext cx="9144000" cy="6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Squada One"/>
                <a:ea typeface="Squada One"/>
                <a:cs typeface="Squada One"/>
                <a:sym typeface="Squada One"/>
              </a:rPr>
              <a:t>While loop</a:t>
            </a:r>
            <a:endParaRPr sz="1800">
              <a:solidFill>
                <a:srgbClr val="FFFFFF"/>
              </a:solidFill>
              <a:latin typeface="Squada One"/>
              <a:ea typeface="Squada One"/>
              <a:cs typeface="Squada One"/>
              <a:sym typeface="Squada One"/>
            </a:endParaRPr>
          </a:p>
          <a:p>
            <a:pPr indent="0" lvl="0" marL="0" rtl="0" algn="l">
              <a:spcBef>
                <a:spcPts val="0"/>
              </a:spcBef>
              <a:spcAft>
                <a:spcPts val="0"/>
              </a:spcAft>
              <a:buNone/>
            </a:pPr>
            <a:r>
              <a:t/>
            </a:r>
            <a:endParaRPr sz="1800">
              <a:solidFill>
                <a:srgbClr val="FFFFFF"/>
              </a:solidFill>
              <a:latin typeface="Squada One"/>
              <a:ea typeface="Squada One"/>
              <a:cs typeface="Squada One"/>
              <a:sym typeface="Squada One"/>
            </a:endParaRPr>
          </a:p>
        </p:txBody>
      </p:sp>
      <p:sp>
        <p:nvSpPr>
          <p:cNvPr id="495" name="Google Shape;495;p59"/>
          <p:cNvSpPr txBox="1"/>
          <p:nvPr/>
        </p:nvSpPr>
        <p:spPr>
          <a:xfrm>
            <a:off x="186600" y="787225"/>
            <a:ext cx="8289300" cy="831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While loops are used for executing an action as long as a certain condition is true.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A good way to think about a while loop is is </a:t>
            </a:r>
            <a:r>
              <a:rPr b="1" lang="es" sz="1200">
                <a:solidFill>
                  <a:srgbClr val="FFFFFF"/>
                </a:solidFill>
                <a:latin typeface="Roboto Slab"/>
                <a:ea typeface="Roboto Slab"/>
                <a:cs typeface="Roboto Slab"/>
                <a:sym typeface="Roboto Slab"/>
              </a:rPr>
              <a:t>Do _______ as long as ________ (is true).</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sp>
        <p:nvSpPr>
          <p:cNvPr id="496" name="Google Shape;496;p59"/>
          <p:cNvSpPr/>
          <p:nvPr/>
        </p:nvSpPr>
        <p:spPr>
          <a:xfrm>
            <a:off x="3350550" y="1618475"/>
            <a:ext cx="1961400" cy="1316700"/>
          </a:xfrm>
          <a:prstGeom prst="rect">
            <a:avLst/>
          </a:prstGeom>
          <a:solidFill>
            <a:srgbClr val="21212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x = </a:t>
            </a:r>
            <a:r>
              <a:rPr lang="es" sz="1450">
                <a:solidFill>
                  <a:srgbClr val="FBC02D"/>
                </a:solidFill>
                <a:latin typeface="Roboto Mono"/>
                <a:ea typeface="Roboto Mono"/>
                <a:cs typeface="Roboto Mono"/>
                <a:sym typeface="Roboto Mono"/>
              </a:rPr>
              <a:t>1</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while</a:t>
            </a:r>
            <a:r>
              <a:rPr lang="es" sz="1450">
                <a:solidFill>
                  <a:srgbClr val="ECEFF1"/>
                </a:solidFill>
                <a:latin typeface="Roboto Mono"/>
                <a:ea typeface="Roboto Mono"/>
                <a:cs typeface="Roboto Mono"/>
                <a:sym typeface="Roboto Mono"/>
              </a:rPr>
              <a:t> x &lt; </a:t>
            </a:r>
            <a:r>
              <a:rPr lang="es" sz="1450">
                <a:solidFill>
                  <a:srgbClr val="FBC02D"/>
                </a:solidFill>
                <a:latin typeface="Roboto Mono"/>
                <a:ea typeface="Roboto Mono"/>
                <a:cs typeface="Roboto Mono"/>
                <a:sym typeface="Roboto Mono"/>
              </a:rPr>
              <a:t>10</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    print(x)</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450">
                <a:solidFill>
                  <a:srgbClr val="ECEFF1"/>
                </a:solidFill>
                <a:latin typeface="Roboto Mono"/>
                <a:ea typeface="Roboto Mono"/>
                <a:cs typeface="Roboto Mono"/>
                <a:sym typeface="Roboto Mono"/>
              </a:rPr>
              <a:t>    x += </a:t>
            </a:r>
            <a:r>
              <a:rPr lang="es" sz="1450">
                <a:solidFill>
                  <a:srgbClr val="FBC02D"/>
                </a:solidFill>
                <a:latin typeface="Roboto Mono"/>
                <a:ea typeface="Roboto Mono"/>
                <a:cs typeface="Roboto Mono"/>
                <a:sym typeface="Roboto Mono"/>
              </a:rPr>
              <a:t>1</a:t>
            </a:r>
            <a:endParaRPr sz="1450">
              <a:solidFill>
                <a:srgbClr val="FBC02D"/>
              </a:solidFill>
              <a:latin typeface="Roboto Mono"/>
              <a:ea typeface="Roboto Mono"/>
              <a:cs typeface="Roboto Mono"/>
              <a:sym typeface="Roboto Mono"/>
            </a:endParaRPr>
          </a:p>
        </p:txBody>
      </p:sp>
      <p:sp>
        <p:nvSpPr>
          <p:cNvPr id="497" name="Google Shape;497;p59"/>
          <p:cNvSpPr txBox="1"/>
          <p:nvPr/>
        </p:nvSpPr>
        <p:spPr>
          <a:xfrm>
            <a:off x="186600" y="3024425"/>
            <a:ext cx="8289300" cy="8313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1600"/>
              </a:spcAft>
              <a:buNone/>
            </a:pPr>
            <a:r>
              <a:rPr lang="es" sz="1200">
                <a:solidFill>
                  <a:srgbClr val="FFFFFF"/>
                </a:solidFill>
                <a:latin typeface="Roboto Slab Regular"/>
                <a:ea typeface="Roboto Slab Regular"/>
                <a:cs typeface="Roboto Slab Regular"/>
                <a:sym typeface="Roboto Slab Regular"/>
              </a:rPr>
              <a:t>In this example above, we can see that </a:t>
            </a:r>
            <a:r>
              <a:rPr b="1" lang="es" sz="1200">
                <a:solidFill>
                  <a:srgbClr val="FFFFFF"/>
                </a:solidFill>
                <a:latin typeface="Roboto Slab"/>
                <a:ea typeface="Roboto Slab"/>
                <a:cs typeface="Roboto Slab"/>
                <a:sym typeface="Roboto Slab"/>
              </a:rPr>
              <a:t>x</a:t>
            </a:r>
            <a:r>
              <a:rPr lang="es" sz="1200">
                <a:solidFill>
                  <a:srgbClr val="FFFFFF"/>
                </a:solidFill>
                <a:latin typeface="Roboto Slab Regular"/>
                <a:ea typeface="Roboto Slab Regular"/>
                <a:cs typeface="Roboto Slab Regular"/>
                <a:sym typeface="Roboto Slab Regular"/>
              </a:rPr>
              <a:t> is 1. Then, a </a:t>
            </a:r>
            <a:r>
              <a:rPr b="1" lang="es" sz="1200">
                <a:solidFill>
                  <a:srgbClr val="FFFFFF"/>
                </a:solidFill>
                <a:latin typeface="Roboto Slab"/>
                <a:ea typeface="Roboto Slab"/>
                <a:cs typeface="Roboto Slab"/>
                <a:sym typeface="Roboto Slab"/>
              </a:rPr>
              <a:t>while loop</a:t>
            </a:r>
            <a:r>
              <a:rPr lang="es" sz="1200">
                <a:solidFill>
                  <a:srgbClr val="FFFFFF"/>
                </a:solidFill>
                <a:latin typeface="Roboto Slab Regular"/>
                <a:ea typeface="Roboto Slab Regular"/>
                <a:cs typeface="Roboto Slab Regular"/>
                <a:sym typeface="Roboto Slab Regular"/>
              </a:rPr>
              <a:t> is introduced, and the loop states that </a:t>
            </a:r>
            <a:r>
              <a:rPr b="1" lang="es" sz="1200">
                <a:solidFill>
                  <a:srgbClr val="FFFFFF"/>
                </a:solidFill>
                <a:latin typeface="Roboto Slab"/>
                <a:ea typeface="Roboto Slab"/>
                <a:cs typeface="Roboto Slab"/>
                <a:sym typeface="Roboto Slab"/>
              </a:rPr>
              <a:t>as long as x is less than 10</a:t>
            </a:r>
            <a:r>
              <a:rPr lang="es" sz="1200">
                <a:solidFill>
                  <a:srgbClr val="FFFFFF"/>
                </a:solidFill>
                <a:latin typeface="Roboto Slab Regular"/>
                <a:ea typeface="Roboto Slab Regular"/>
                <a:cs typeface="Roboto Slab Regular"/>
                <a:sym typeface="Roboto Slab Regular"/>
              </a:rPr>
              <a:t>, then the loop will print x, which in this case is 1, and then, something new happens that some of you might not have seen before. The last notation written there means to </a:t>
            </a:r>
            <a:r>
              <a:rPr b="1" lang="es" sz="1200">
                <a:solidFill>
                  <a:srgbClr val="FFFFFF"/>
                </a:solidFill>
                <a:latin typeface="Roboto Slab"/>
                <a:ea typeface="Roboto Slab"/>
                <a:cs typeface="Roboto Slab"/>
                <a:sym typeface="Roboto Slab"/>
              </a:rPr>
              <a:t>add 1 to x.</a:t>
            </a:r>
            <a:r>
              <a:rPr lang="es" sz="1200">
                <a:solidFill>
                  <a:srgbClr val="FFFFFF"/>
                </a:solidFill>
                <a:latin typeface="Roboto Slab Regular"/>
                <a:ea typeface="Roboto Slab Regular"/>
                <a:cs typeface="Roboto Slab Regular"/>
                <a:sym typeface="Roboto Slab Regular"/>
              </a:rPr>
              <a:t> This is just a shorter way to say </a:t>
            </a:r>
            <a:r>
              <a:rPr b="1" lang="es" sz="1200">
                <a:solidFill>
                  <a:srgbClr val="FFFFFF"/>
                </a:solidFill>
                <a:latin typeface="Roboto Slab"/>
                <a:ea typeface="Roboto Slab"/>
                <a:cs typeface="Roboto Slab"/>
                <a:sym typeface="Roboto Slab"/>
              </a:rPr>
              <a:t>x = x + 1.</a:t>
            </a:r>
            <a:r>
              <a:rPr lang="es" sz="1200">
                <a:solidFill>
                  <a:srgbClr val="FFFFFF"/>
                </a:solidFill>
                <a:latin typeface="Roboto Slab Regular"/>
                <a:ea typeface="Roboto Slab Regular"/>
                <a:cs typeface="Roboto Slab Regular"/>
                <a:sym typeface="Roboto Slab Regular"/>
              </a:rPr>
              <a:t> So, after the first time the loop goes through, </a:t>
            </a:r>
            <a:r>
              <a:rPr b="1" lang="es" sz="1200">
                <a:solidFill>
                  <a:srgbClr val="FFFFFF"/>
                </a:solidFill>
                <a:latin typeface="Roboto Slab"/>
                <a:ea typeface="Roboto Slab"/>
                <a:cs typeface="Roboto Slab"/>
                <a:sym typeface="Roboto Slab"/>
              </a:rPr>
              <a:t>x</a:t>
            </a:r>
            <a:r>
              <a:rPr lang="es" sz="1200">
                <a:solidFill>
                  <a:srgbClr val="FFFFFF"/>
                </a:solidFill>
                <a:latin typeface="Roboto Slab Regular"/>
                <a:ea typeface="Roboto Slab Regular"/>
                <a:cs typeface="Roboto Slab Regular"/>
                <a:sym typeface="Roboto Slab Regular"/>
              </a:rPr>
              <a:t> will become </a:t>
            </a:r>
            <a:r>
              <a:rPr b="1" lang="es" sz="1200">
                <a:solidFill>
                  <a:srgbClr val="FFFFFF"/>
                </a:solidFill>
                <a:latin typeface="Roboto Slab"/>
                <a:ea typeface="Roboto Slab"/>
                <a:cs typeface="Roboto Slab"/>
                <a:sym typeface="Roboto Slab"/>
              </a:rPr>
              <a:t>2</a:t>
            </a:r>
            <a:r>
              <a:rPr lang="es" sz="1200">
                <a:solidFill>
                  <a:srgbClr val="FFFFFF"/>
                </a:solidFill>
                <a:latin typeface="Roboto Slab Regular"/>
                <a:ea typeface="Roboto Slab Regular"/>
                <a:cs typeface="Roboto Slab Regular"/>
                <a:sym typeface="Roboto Slab Regular"/>
              </a:rPr>
              <a:t>, because we added 1 to x. So then, the while loop will check if x is still less than 10, and if it is, like in this case, the loop will go and do the action again, and do this until x is 10 or more, after which it will stop and move on to other code (if there is any).</a:t>
            </a:r>
            <a:endParaRPr sz="1200">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60"/>
          <p:cNvSpPr txBox="1"/>
          <p:nvPr/>
        </p:nvSpPr>
        <p:spPr>
          <a:xfrm>
            <a:off x="0" y="142525"/>
            <a:ext cx="9144000" cy="6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Squada One"/>
                <a:ea typeface="Squada One"/>
                <a:cs typeface="Squada One"/>
                <a:sym typeface="Squada One"/>
              </a:rPr>
              <a:t>Break</a:t>
            </a:r>
            <a:endParaRPr sz="1800">
              <a:solidFill>
                <a:srgbClr val="FFFFFF"/>
              </a:solidFill>
              <a:latin typeface="Squada One"/>
              <a:ea typeface="Squada One"/>
              <a:cs typeface="Squada One"/>
              <a:sym typeface="Squada One"/>
            </a:endParaRPr>
          </a:p>
          <a:p>
            <a:pPr indent="0" lvl="0" marL="0" rtl="0" algn="l">
              <a:spcBef>
                <a:spcPts val="0"/>
              </a:spcBef>
              <a:spcAft>
                <a:spcPts val="0"/>
              </a:spcAft>
              <a:buNone/>
            </a:pPr>
            <a:r>
              <a:t/>
            </a:r>
            <a:endParaRPr sz="1800">
              <a:solidFill>
                <a:srgbClr val="FFFFFF"/>
              </a:solidFill>
              <a:latin typeface="Squada One"/>
              <a:ea typeface="Squada One"/>
              <a:cs typeface="Squada One"/>
              <a:sym typeface="Squada One"/>
            </a:endParaRPr>
          </a:p>
        </p:txBody>
      </p:sp>
      <p:sp>
        <p:nvSpPr>
          <p:cNvPr id="503" name="Google Shape;503;p60"/>
          <p:cNvSpPr txBox="1"/>
          <p:nvPr/>
        </p:nvSpPr>
        <p:spPr>
          <a:xfrm>
            <a:off x="186600" y="787225"/>
            <a:ext cx="8289300" cy="20382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600"/>
              </a:spcAft>
              <a:buNone/>
            </a:pPr>
            <a:r>
              <a:rPr lang="es" sz="1200">
                <a:solidFill>
                  <a:srgbClr val="FFFFFF"/>
                </a:solidFill>
                <a:latin typeface="Roboto Slab Regular"/>
                <a:ea typeface="Roboto Slab Regular"/>
                <a:cs typeface="Roboto Slab Regular"/>
                <a:sym typeface="Roboto Slab Regular"/>
              </a:rPr>
              <a:t>Breaks are used to stop a loop and get out of it even if the condition is true (For or while loop)</a:t>
            </a:r>
            <a:endParaRPr sz="1200">
              <a:solidFill>
                <a:srgbClr val="FFFFFF"/>
              </a:solidFill>
              <a:latin typeface="Roboto Slab Regular"/>
              <a:ea typeface="Roboto Slab Regular"/>
              <a:cs typeface="Roboto Slab Regular"/>
              <a:sym typeface="Roboto Slab Regular"/>
            </a:endParaRPr>
          </a:p>
        </p:txBody>
      </p:sp>
      <p:sp>
        <p:nvSpPr>
          <p:cNvPr id="504" name="Google Shape;504;p60"/>
          <p:cNvSpPr/>
          <p:nvPr/>
        </p:nvSpPr>
        <p:spPr>
          <a:xfrm>
            <a:off x="3223250" y="1207000"/>
            <a:ext cx="1892700" cy="1618500"/>
          </a:xfrm>
          <a:prstGeom prst="rect">
            <a:avLst/>
          </a:prstGeom>
          <a:solidFill>
            <a:srgbClr val="21212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x = </a:t>
            </a:r>
            <a:r>
              <a:rPr lang="es" sz="1450">
                <a:solidFill>
                  <a:srgbClr val="FBC02D"/>
                </a:solidFill>
                <a:latin typeface="Roboto Mono"/>
                <a:ea typeface="Roboto Mono"/>
                <a:cs typeface="Roboto Mono"/>
                <a:sym typeface="Roboto Mono"/>
              </a:rPr>
              <a:t>1</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while</a:t>
            </a:r>
            <a:r>
              <a:rPr lang="es" sz="1450">
                <a:solidFill>
                  <a:srgbClr val="ECEFF1"/>
                </a:solidFill>
                <a:latin typeface="Roboto Mono"/>
                <a:ea typeface="Roboto Mono"/>
                <a:cs typeface="Roboto Mono"/>
                <a:sym typeface="Roboto Mono"/>
              </a:rPr>
              <a:t> x &lt; </a:t>
            </a:r>
            <a:r>
              <a:rPr lang="es" sz="1450">
                <a:solidFill>
                  <a:srgbClr val="FBC02D"/>
                </a:solidFill>
                <a:latin typeface="Roboto Mono"/>
                <a:ea typeface="Roboto Mono"/>
                <a:cs typeface="Roboto Mono"/>
                <a:sym typeface="Roboto Mono"/>
              </a:rPr>
              <a:t>10</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  print(x)</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  </a:t>
            </a:r>
            <a:r>
              <a:rPr lang="es" sz="1450">
                <a:solidFill>
                  <a:srgbClr val="4DD0E1"/>
                </a:solidFill>
                <a:latin typeface="Roboto Mono"/>
                <a:ea typeface="Roboto Mono"/>
                <a:cs typeface="Roboto Mono"/>
                <a:sym typeface="Roboto Mono"/>
              </a:rPr>
              <a:t>if</a:t>
            </a:r>
            <a:r>
              <a:rPr lang="es" sz="1450">
                <a:solidFill>
                  <a:srgbClr val="ECEFF1"/>
                </a:solidFill>
                <a:latin typeface="Roboto Mono"/>
                <a:ea typeface="Roboto Mono"/>
                <a:cs typeface="Roboto Mono"/>
                <a:sym typeface="Roboto Mono"/>
              </a:rPr>
              <a:t> x == </a:t>
            </a:r>
            <a:r>
              <a:rPr lang="es" sz="1450">
                <a:solidFill>
                  <a:srgbClr val="FBC02D"/>
                </a:solidFill>
                <a:latin typeface="Roboto Mono"/>
                <a:ea typeface="Roboto Mono"/>
                <a:cs typeface="Roboto Mono"/>
                <a:sym typeface="Roboto Mono"/>
              </a:rPr>
              <a:t>5</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    </a:t>
            </a:r>
            <a:r>
              <a:rPr lang="es" sz="1450">
                <a:solidFill>
                  <a:srgbClr val="4DD0E1"/>
                </a:solidFill>
                <a:latin typeface="Roboto Mono"/>
                <a:ea typeface="Roboto Mono"/>
                <a:cs typeface="Roboto Mono"/>
                <a:sym typeface="Roboto Mono"/>
              </a:rPr>
              <a:t>break</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450">
                <a:solidFill>
                  <a:srgbClr val="ECEFF1"/>
                </a:solidFill>
                <a:latin typeface="Roboto Mono"/>
                <a:ea typeface="Roboto Mono"/>
                <a:cs typeface="Roboto Mono"/>
                <a:sym typeface="Roboto Mono"/>
              </a:rPr>
              <a:t>  x += </a:t>
            </a:r>
            <a:r>
              <a:rPr lang="es" sz="1450">
                <a:solidFill>
                  <a:srgbClr val="FBC02D"/>
                </a:solidFill>
                <a:latin typeface="Roboto Mono"/>
                <a:ea typeface="Roboto Mono"/>
                <a:cs typeface="Roboto Mono"/>
                <a:sym typeface="Roboto Mono"/>
              </a:rPr>
              <a:t>1</a:t>
            </a:r>
            <a:endParaRPr sz="1450">
              <a:solidFill>
                <a:srgbClr val="FBC02D"/>
              </a:solidFill>
              <a:latin typeface="Roboto Mono"/>
              <a:ea typeface="Roboto Mono"/>
              <a:cs typeface="Roboto Mono"/>
              <a:sym typeface="Roboto Mono"/>
            </a:endParaRPr>
          </a:p>
        </p:txBody>
      </p:sp>
      <p:sp>
        <p:nvSpPr>
          <p:cNvPr id="505" name="Google Shape;505;p60"/>
          <p:cNvSpPr txBox="1"/>
          <p:nvPr/>
        </p:nvSpPr>
        <p:spPr>
          <a:xfrm>
            <a:off x="186600" y="2942175"/>
            <a:ext cx="8289300" cy="20382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In this example here, we have an if statement (that we </a:t>
            </a:r>
            <a:r>
              <a:rPr lang="es" sz="1200">
                <a:solidFill>
                  <a:srgbClr val="FFFFFF"/>
                </a:solidFill>
                <a:latin typeface="Roboto Slab Regular"/>
                <a:ea typeface="Roboto Slab Regular"/>
                <a:cs typeface="Roboto Slab Regular"/>
                <a:sym typeface="Roboto Slab Regular"/>
              </a:rPr>
              <a:t>learned</a:t>
            </a:r>
            <a:r>
              <a:rPr lang="es" sz="1200">
                <a:solidFill>
                  <a:srgbClr val="FFFFFF"/>
                </a:solidFill>
                <a:latin typeface="Roboto Slab Regular"/>
                <a:ea typeface="Roboto Slab Regular"/>
                <a:cs typeface="Roboto Slab Regular"/>
                <a:sym typeface="Roboto Slab Regular"/>
              </a:rPr>
              <a:t> last time) in a while loop. and the while loop says that as long as x is less than 10, it will keep going, but every time it does, it will first print out x, </a:t>
            </a:r>
            <a:r>
              <a:rPr lang="es" sz="1200">
                <a:solidFill>
                  <a:srgbClr val="FFFFFF"/>
                </a:solidFill>
                <a:latin typeface="Roboto Slab Regular"/>
                <a:ea typeface="Roboto Slab Regular"/>
                <a:cs typeface="Roboto Slab Regular"/>
                <a:sym typeface="Roboto Slab Regular"/>
              </a:rPr>
              <a:t>and</a:t>
            </a:r>
            <a:r>
              <a:rPr lang="es" sz="1200">
                <a:solidFill>
                  <a:srgbClr val="FFFFFF"/>
                </a:solidFill>
                <a:latin typeface="Roboto Slab Regular"/>
                <a:ea typeface="Roboto Slab Regular"/>
                <a:cs typeface="Roboto Slab Regular"/>
                <a:sym typeface="Roboto Slab Regular"/>
              </a:rPr>
              <a:t> then, check if x is equal to 5, and if it is, then it will </a:t>
            </a:r>
            <a:r>
              <a:rPr b="1" lang="es" sz="1200">
                <a:solidFill>
                  <a:srgbClr val="FFFFFF"/>
                </a:solidFill>
                <a:latin typeface="Roboto Slab"/>
                <a:ea typeface="Roboto Slab"/>
                <a:cs typeface="Roboto Slab"/>
                <a:sym typeface="Roboto Slab"/>
              </a:rPr>
              <a:t>break out of the loop</a:t>
            </a:r>
            <a:r>
              <a:rPr lang="es" sz="1200">
                <a:solidFill>
                  <a:srgbClr val="FFFFFF"/>
                </a:solidFill>
                <a:latin typeface="Roboto Slab Regular"/>
                <a:ea typeface="Roboto Slab Regular"/>
                <a:cs typeface="Roboto Slab Regular"/>
                <a:sym typeface="Roboto Slab Regular"/>
              </a:rPr>
              <a:t> and go on in the program, but if it’s not 5, then the program will just add 1 to x.</a:t>
            </a:r>
            <a:endParaRPr sz="1200">
              <a:solidFill>
                <a:srgbClr val="FFFFFF"/>
              </a:solidFill>
              <a:latin typeface="Roboto Slab Regular"/>
              <a:ea typeface="Roboto Slab Regular"/>
              <a:cs typeface="Roboto Slab Regular"/>
              <a:sym typeface="Roboto Slab Regular"/>
            </a:endParaRPr>
          </a:p>
          <a:p>
            <a:pPr indent="0" lvl="0" marL="0" rtl="0" algn="just">
              <a:lnSpc>
                <a:spcPct val="150000"/>
              </a:lnSpc>
              <a:spcBef>
                <a:spcPts val="1600"/>
              </a:spcBef>
              <a:spcAft>
                <a:spcPts val="1600"/>
              </a:spcAft>
              <a:buNone/>
            </a:pPr>
            <a:r>
              <a:rPr lang="es" sz="1200">
                <a:solidFill>
                  <a:srgbClr val="FFFFFF"/>
                </a:solidFill>
                <a:latin typeface="Roboto Slab Regular"/>
                <a:ea typeface="Roboto Slab Regular"/>
                <a:cs typeface="Roboto Slab Regular"/>
                <a:sym typeface="Roboto Slab Regular"/>
              </a:rPr>
              <a:t>This means our program will run and run until it hits 5, and then it will </a:t>
            </a:r>
            <a:r>
              <a:rPr lang="es" sz="1200">
                <a:solidFill>
                  <a:srgbClr val="FFFFFF"/>
                </a:solidFill>
                <a:latin typeface="Roboto Slab Regular"/>
                <a:ea typeface="Roboto Slab Regular"/>
                <a:cs typeface="Roboto Slab Regular"/>
                <a:sym typeface="Roboto Slab Regular"/>
              </a:rPr>
              <a:t>immediately</a:t>
            </a:r>
            <a:r>
              <a:rPr lang="es" sz="1200">
                <a:solidFill>
                  <a:srgbClr val="FFFFFF"/>
                </a:solidFill>
                <a:latin typeface="Roboto Slab Regular"/>
                <a:ea typeface="Roboto Slab Regular"/>
                <a:cs typeface="Roboto Slab Regular"/>
                <a:sym typeface="Roboto Slab Regular"/>
              </a:rPr>
              <a:t> break out of the loop, and because we don’t have any other code after, our program is complete!</a:t>
            </a:r>
            <a:endParaRPr sz="1200">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61"/>
          <p:cNvSpPr txBox="1"/>
          <p:nvPr/>
        </p:nvSpPr>
        <p:spPr>
          <a:xfrm>
            <a:off x="0" y="142525"/>
            <a:ext cx="9144000" cy="6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Squada One"/>
                <a:ea typeface="Squada One"/>
                <a:cs typeface="Squada One"/>
                <a:sym typeface="Squada One"/>
              </a:rPr>
              <a:t>Range() Function</a:t>
            </a:r>
            <a:endParaRPr sz="1800">
              <a:solidFill>
                <a:srgbClr val="FFFFFF"/>
              </a:solidFill>
              <a:latin typeface="Squada One"/>
              <a:ea typeface="Squada One"/>
              <a:cs typeface="Squada One"/>
              <a:sym typeface="Squada One"/>
            </a:endParaRPr>
          </a:p>
          <a:p>
            <a:pPr indent="0" lvl="0" marL="0" rtl="0" algn="l">
              <a:spcBef>
                <a:spcPts val="0"/>
              </a:spcBef>
              <a:spcAft>
                <a:spcPts val="0"/>
              </a:spcAft>
              <a:buNone/>
            </a:pPr>
            <a:r>
              <a:t/>
            </a:r>
            <a:endParaRPr sz="1800">
              <a:solidFill>
                <a:srgbClr val="FFFFFF"/>
              </a:solidFill>
              <a:latin typeface="Squada One"/>
              <a:ea typeface="Squada One"/>
              <a:cs typeface="Squada One"/>
              <a:sym typeface="Squada One"/>
            </a:endParaRPr>
          </a:p>
        </p:txBody>
      </p:sp>
      <p:sp>
        <p:nvSpPr>
          <p:cNvPr id="511" name="Google Shape;511;p61"/>
          <p:cNvSpPr txBox="1"/>
          <p:nvPr/>
        </p:nvSpPr>
        <p:spPr>
          <a:xfrm>
            <a:off x="186600" y="787225"/>
            <a:ext cx="8289300" cy="42786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In order for programmers to loop through a set of code in the for loop a specified </a:t>
            </a:r>
            <a:r>
              <a:rPr lang="es" sz="1200">
                <a:solidFill>
                  <a:srgbClr val="FFFFFF"/>
                </a:solidFill>
                <a:latin typeface="Roboto Slab Regular"/>
                <a:ea typeface="Roboto Slab Regular"/>
                <a:cs typeface="Roboto Slab Regular"/>
                <a:sym typeface="Roboto Slab Regular"/>
              </a:rPr>
              <a:t>amount</a:t>
            </a:r>
            <a:r>
              <a:rPr lang="es" sz="1200">
                <a:solidFill>
                  <a:srgbClr val="FFFFFF"/>
                </a:solidFill>
                <a:latin typeface="Roboto Slab Regular"/>
                <a:ea typeface="Roboto Slab Regular"/>
                <a:cs typeface="Roboto Slab Regular"/>
                <a:sym typeface="Roboto Slab Regular"/>
              </a:rPr>
              <a:t> of times, they can use the </a:t>
            </a:r>
            <a:r>
              <a:rPr b="1" lang="es" sz="1200">
                <a:solidFill>
                  <a:srgbClr val="FFFFFF"/>
                </a:solidFill>
                <a:latin typeface="Roboto Slab"/>
                <a:ea typeface="Roboto Slab"/>
                <a:cs typeface="Roboto Slab"/>
                <a:sym typeface="Roboto Slab"/>
              </a:rPr>
              <a:t>range()</a:t>
            </a:r>
            <a:r>
              <a:rPr lang="es" sz="1200">
                <a:solidFill>
                  <a:srgbClr val="FFFFFF"/>
                </a:solidFill>
                <a:latin typeface="Roboto Slab Regular"/>
                <a:ea typeface="Roboto Slab Regular"/>
                <a:cs typeface="Roboto Slab Regular"/>
                <a:sym typeface="Roboto Slab Regular"/>
              </a:rPr>
              <a:t> function.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The </a:t>
            </a:r>
            <a:r>
              <a:rPr b="1" lang="es" sz="1200">
                <a:solidFill>
                  <a:srgbClr val="FFFFFF"/>
                </a:solidFill>
                <a:latin typeface="Roboto Slab"/>
                <a:ea typeface="Roboto Slab"/>
                <a:cs typeface="Roboto Slab"/>
                <a:sym typeface="Roboto Slab"/>
              </a:rPr>
              <a:t>range()</a:t>
            </a:r>
            <a:r>
              <a:rPr lang="es" sz="1200">
                <a:solidFill>
                  <a:srgbClr val="FFFFFF"/>
                </a:solidFill>
                <a:latin typeface="Roboto Slab Regular"/>
                <a:ea typeface="Roboto Slab Regular"/>
                <a:cs typeface="Roboto Slab Regular"/>
                <a:sym typeface="Roboto Slab Regular"/>
              </a:rPr>
              <a:t> function returns a sequence of numbers, normally starting at </a:t>
            </a:r>
            <a:r>
              <a:rPr b="1" lang="es" sz="1200">
                <a:solidFill>
                  <a:srgbClr val="FFFFFF"/>
                </a:solidFill>
                <a:latin typeface="Roboto Slab"/>
                <a:ea typeface="Roboto Slab"/>
                <a:cs typeface="Roboto Slab"/>
                <a:sym typeface="Roboto Slab"/>
              </a:rPr>
              <a:t>0</a:t>
            </a:r>
            <a:r>
              <a:rPr lang="es" sz="1200">
                <a:solidFill>
                  <a:srgbClr val="FFFFFF"/>
                </a:solidFill>
                <a:latin typeface="Roboto Slab Regular"/>
                <a:ea typeface="Roboto Slab Regular"/>
                <a:cs typeface="Roboto Slab Regular"/>
                <a:sym typeface="Roboto Slab Regular"/>
              </a:rPr>
              <a:t> and ending at a number that you specify. </a:t>
            </a:r>
            <a:endParaRPr sz="1200">
              <a:solidFill>
                <a:srgbClr val="FFFFFF"/>
              </a:solidFill>
              <a:latin typeface="Roboto Slab Regular"/>
              <a:ea typeface="Roboto Slab Regular"/>
              <a:cs typeface="Roboto Slab Regular"/>
              <a:sym typeface="Roboto Slab Regular"/>
            </a:endParaRPr>
          </a:p>
          <a:p>
            <a:pPr indent="0" lvl="0" marL="0" rtl="0" algn="just">
              <a:lnSpc>
                <a:spcPct val="115000"/>
              </a:lnSpc>
              <a:spcBef>
                <a:spcPts val="1600"/>
              </a:spcBef>
              <a:spcAft>
                <a:spcPts val="1600"/>
              </a:spcAft>
              <a:buNone/>
            </a:pPr>
            <a:r>
              <a:rPr b="1" lang="es" sz="1200">
                <a:solidFill>
                  <a:srgbClr val="FFFFFF"/>
                </a:solidFill>
                <a:latin typeface="Roboto Slab"/>
                <a:ea typeface="Roboto Slab"/>
                <a:cs typeface="Roboto Slab"/>
                <a:sym typeface="Roboto Slab"/>
              </a:rPr>
              <a:t>Note:</a:t>
            </a:r>
            <a:r>
              <a:rPr lang="es" sz="1200">
                <a:solidFill>
                  <a:srgbClr val="FFFFFF"/>
                </a:solidFill>
                <a:latin typeface="Roboto Slab Regular"/>
                <a:ea typeface="Roboto Slab Regular"/>
                <a:cs typeface="Roboto Slab Regular"/>
                <a:sym typeface="Roboto Slab Regular"/>
              </a:rPr>
              <a:t> the </a:t>
            </a:r>
            <a:r>
              <a:rPr b="1" lang="es" sz="1200">
                <a:solidFill>
                  <a:srgbClr val="FFFFFF"/>
                </a:solidFill>
                <a:latin typeface="Roboto Slab"/>
                <a:ea typeface="Roboto Slab"/>
                <a:cs typeface="Roboto Slab"/>
                <a:sym typeface="Roboto Slab"/>
              </a:rPr>
              <a:t>range(x)</a:t>
            </a:r>
            <a:r>
              <a:rPr lang="es" sz="1200">
                <a:solidFill>
                  <a:srgbClr val="FFFFFF"/>
                </a:solidFill>
                <a:latin typeface="Roboto Slab Regular"/>
                <a:ea typeface="Roboto Slab Regular"/>
                <a:cs typeface="Roboto Slab Regular"/>
                <a:sym typeface="Roboto Slab Regular"/>
              </a:rPr>
              <a:t> function returns numbers from 0-(x-1). Meaning that if you put in 10 in the function - it will return numbers 0,1,2,3,4,5,6,7,8,9. There will </a:t>
            </a:r>
            <a:r>
              <a:rPr b="1" lang="es" sz="1200">
                <a:solidFill>
                  <a:srgbClr val="FFFFFF"/>
                </a:solidFill>
                <a:latin typeface="Roboto Slab"/>
                <a:ea typeface="Roboto Slab"/>
                <a:cs typeface="Roboto Slab"/>
                <a:sym typeface="Roboto Slab"/>
              </a:rPr>
              <a:t>not</a:t>
            </a:r>
            <a:r>
              <a:rPr lang="es" sz="1200">
                <a:solidFill>
                  <a:srgbClr val="FFFFFF"/>
                </a:solidFill>
                <a:latin typeface="Roboto Slab Regular"/>
                <a:ea typeface="Roboto Slab Regular"/>
                <a:cs typeface="Roboto Slab Regular"/>
                <a:sym typeface="Roboto Slab Regular"/>
              </a:rPr>
              <a:t> be a 10.</a:t>
            </a:r>
            <a:endParaRPr sz="1200">
              <a:solidFill>
                <a:srgbClr val="FFFFFF"/>
              </a:solidFill>
              <a:latin typeface="Roboto Slab Regular"/>
              <a:ea typeface="Roboto Slab Regular"/>
              <a:cs typeface="Roboto Slab Regular"/>
              <a:sym typeface="Roboto Slab Regular"/>
            </a:endParaRPr>
          </a:p>
        </p:txBody>
      </p:sp>
      <p:sp>
        <p:nvSpPr>
          <p:cNvPr id="512" name="Google Shape;512;p61"/>
          <p:cNvSpPr/>
          <p:nvPr/>
        </p:nvSpPr>
        <p:spPr>
          <a:xfrm>
            <a:off x="315475" y="3070625"/>
            <a:ext cx="2345400" cy="1110900"/>
          </a:xfrm>
          <a:prstGeom prst="rect">
            <a:avLst/>
          </a:prstGeom>
          <a:solidFill>
            <a:srgbClr val="21212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for</a:t>
            </a:r>
            <a:r>
              <a:rPr lang="es" sz="1450">
                <a:solidFill>
                  <a:srgbClr val="ECEFF1"/>
                </a:solidFill>
                <a:latin typeface="Roboto Mono"/>
                <a:ea typeface="Roboto Mono"/>
                <a:cs typeface="Roboto Mono"/>
                <a:sym typeface="Roboto Mono"/>
              </a:rPr>
              <a:t> x </a:t>
            </a:r>
            <a:r>
              <a:rPr lang="es" sz="1450">
                <a:solidFill>
                  <a:srgbClr val="4DD0E1"/>
                </a:solidFill>
                <a:latin typeface="Roboto Mono"/>
                <a:ea typeface="Roboto Mono"/>
                <a:cs typeface="Roboto Mono"/>
                <a:sym typeface="Roboto Mono"/>
              </a:rPr>
              <a:t>in</a:t>
            </a:r>
            <a:r>
              <a:rPr lang="es" sz="1450">
                <a:solidFill>
                  <a:srgbClr val="ECEFF1"/>
                </a:solidFill>
                <a:latin typeface="Roboto Mono"/>
                <a:ea typeface="Roboto Mono"/>
                <a:cs typeface="Roboto Mono"/>
                <a:sym typeface="Roboto Mono"/>
              </a:rPr>
              <a:t> range(</a:t>
            </a:r>
            <a:r>
              <a:rPr lang="es" sz="1450">
                <a:solidFill>
                  <a:srgbClr val="FBC02D"/>
                </a:solidFill>
                <a:latin typeface="Roboto Mono"/>
                <a:ea typeface="Roboto Mono"/>
                <a:cs typeface="Roboto Mono"/>
                <a:sym typeface="Roboto Mono"/>
              </a:rPr>
              <a:t>6</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450">
                <a:solidFill>
                  <a:srgbClr val="ECEFF1"/>
                </a:solidFill>
                <a:latin typeface="Roboto Mono"/>
                <a:ea typeface="Roboto Mono"/>
                <a:cs typeface="Roboto Mono"/>
                <a:sym typeface="Roboto Mono"/>
              </a:rPr>
              <a:t>  print(x)</a:t>
            </a:r>
            <a:endParaRPr sz="1450">
              <a:solidFill>
                <a:srgbClr val="ECEFF1"/>
              </a:solidFill>
              <a:latin typeface="Roboto Mono"/>
              <a:ea typeface="Roboto Mono"/>
              <a:cs typeface="Roboto Mono"/>
              <a:sym typeface="Roboto Mono"/>
            </a:endParaRPr>
          </a:p>
        </p:txBody>
      </p:sp>
      <p:sp>
        <p:nvSpPr>
          <p:cNvPr id="513" name="Google Shape;513;p61"/>
          <p:cNvSpPr/>
          <p:nvPr/>
        </p:nvSpPr>
        <p:spPr>
          <a:xfrm>
            <a:off x="3552450" y="3070625"/>
            <a:ext cx="384000" cy="1563600"/>
          </a:xfrm>
          <a:prstGeom prst="rect">
            <a:avLst/>
          </a:prstGeom>
          <a:solidFill>
            <a:srgbClr val="21212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450">
                <a:solidFill>
                  <a:srgbClr val="FBC02D"/>
                </a:solidFill>
                <a:latin typeface="Roboto Mono"/>
                <a:ea typeface="Roboto Mono"/>
                <a:cs typeface="Roboto Mono"/>
                <a:sym typeface="Roboto Mono"/>
              </a:rPr>
              <a:t>0</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FBC02D"/>
                </a:solidFill>
                <a:latin typeface="Roboto Mono"/>
                <a:ea typeface="Roboto Mono"/>
                <a:cs typeface="Roboto Mono"/>
                <a:sym typeface="Roboto Mono"/>
              </a:rPr>
              <a:t>1</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FBC02D"/>
                </a:solidFill>
                <a:latin typeface="Roboto Mono"/>
                <a:ea typeface="Roboto Mono"/>
                <a:cs typeface="Roboto Mono"/>
                <a:sym typeface="Roboto Mono"/>
              </a:rPr>
              <a:t>2</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FBC02D"/>
                </a:solidFill>
                <a:latin typeface="Roboto Mono"/>
                <a:ea typeface="Roboto Mono"/>
                <a:cs typeface="Roboto Mono"/>
                <a:sym typeface="Roboto Mono"/>
              </a:rPr>
              <a:t>3</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FBC02D"/>
                </a:solidFill>
                <a:latin typeface="Roboto Mono"/>
                <a:ea typeface="Roboto Mono"/>
                <a:cs typeface="Roboto Mono"/>
                <a:sym typeface="Roboto Mono"/>
              </a:rPr>
              <a:t>4</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450">
                <a:solidFill>
                  <a:srgbClr val="FBC02D"/>
                </a:solidFill>
                <a:latin typeface="Roboto Mono"/>
                <a:ea typeface="Roboto Mono"/>
                <a:cs typeface="Roboto Mono"/>
                <a:sym typeface="Roboto Mono"/>
              </a:rPr>
              <a:t>5</a:t>
            </a:r>
            <a:endParaRPr sz="1450">
              <a:solidFill>
                <a:srgbClr val="FBC02D"/>
              </a:solidFill>
              <a:latin typeface="Roboto Mono"/>
              <a:ea typeface="Roboto Mono"/>
              <a:cs typeface="Roboto Mono"/>
              <a:sym typeface="Roboto Mono"/>
            </a:endParaRPr>
          </a:p>
        </p:txBody>
      </p:sp>
      <p:sp>
        <p:nvSpPr>
          <p:cNvPr id="514" name="Google Shape;514;p61"/>
          <p:cNvSpPr txBox="1"/>
          <p:nvPr/>
        </p:nvSpPr>
        <p:spPr>
          <a:xfrm>
            <a:off x="315475" y="2729475"/>
            <a:ext cx="7340700" cy="85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Slab"/>
                <a:ea typeface="Roboto Slab"/>
                <a:cs typeface="Roboto Slab"/>
                <a:sym typeface="Roboto Slab"/>
              </a:rPr>
              <a:t>Input:                                                          Output:</a:t>
            </a:r>
            <a:endParaRPr b="1">
              <a:solidFill>
                <a:srgbClr val="FFFFFF"/>
              </a:solidFill>
              <a:latin typeface="Roboto Slab"/>
              <a:ea typeface="Roboto Slab"/>
              <a:cs typeface="Roboto Slab"/>
              <a:sym typeface="Roboto Slab"/>
            </a:endParaRPr>
          </a:p>
        </p:txBody>
      </p:sp>
      <p:sp>
        <p:nvSpPr>
          <p:cNvPr id="515" name="Google Shape;515;p61"/>
          <p:cNvSpPr txBox="1"/>
          <p:nvPr/>
        </p:nvSpPr>
        <p:spPr>
          <a:xfrm>
            <a:off x="4512575" y="2770625"/>
            <a:ext cx="3963300" cy="186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Slab"/>
                <a:ea typeface="Roboto Slab"/>
                <a:cs typeface="Roboto Slab"/>
                <a:sym typeface="Roboto Slab"/>
              </a:rPr>
              <a:t>Syntax of range():</a:t>
            </a:r>
            <a:endParaRPr b="1">
              <a:solidFill>
                <a:srgbClr val="FFFFFF"/>
              </a:solidFill>
              <a:latin typeface="Roboto Slab"/>
              <a:ea typeface="Roboto Slab"/>
              <a:cs typeface="Roboto Slab"/>
              <a:sym typeface="Roboto Slab"/>
            </a:endParaRPr>
          </a:p>
          <a:p>
            <a:pPr indent="0" lvl="0" marL="0" rtl="0" algn="l">
              <a:spcBef>
                <a:spcPts val="0"/>
              </a:spcBef>
              <a:spcAft>
                <a:spcPts val="0"/>
              </a:spcAft>
              <a:buNone/>
            </a:pPr>
            <a:r>
              <a:t/>
            </a:r>
            <a:endParaRPr b="1">
              <a:solidFill>
                <a:srgbClr val="FFFFFF"/>
              </a:solidFill>
              <a:latin typeface="Roboto Slab"/>
              <a:ea typeface="Roboto Slab"/>
              <a:cs typeface="Roboto Slab"/>
              <a:sym typeface="Roboto Slab"/>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Range(start,stop,step)</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start*- what number the range starts at (default 0)</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stop- up to which number does the range go</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step*- how much does it go up by (default 1)</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*means that it is not required</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62"/>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r">
              <a:spcBef>
                <a:spcPts val="0"/>
              </a:spcBef>
              <a:spcAft>
                <a:spcPts val="0"/>
              </a:spcAft>
              <a:buNone/>
            </a:pPr>
            <a:r>
              <a:rPr lang="es" sz="1800">
                <a:solidFill>
                  <a:schemeClr val="lt1"/>
                </a:solidFill>
              </a:rPr>
              <a:t>Loops (For, While)</a:t>
            </a:r>
            <a:endParaRPr/>
          </a:p>
        </p:txBody>
      </p:sp>
      <p:sp>
        <p:nvSpPr>
          <p:cNvPr id="521" name="Google Shape;521;p62"/>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522" name="Google Shape;522;p62"/>
          <p:cNvSpPr txBox="1"/>
          <p:nvPr/>
        </p:nvSpPr>
        <p:spPr>
          <a:xfrm>
            <a:off x="4505500" y="2910875"/>
            <a:ext cx="3000000" cy="7500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We know Loops may be very confusing, so we have some brief practice for you today, with more next week</a:t>
            </a:r>
            <a:endParaRPr sz="1200">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63"/>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Very Basic Practice to get </a:t>
            </a:r>
            <a:r>
              <a:rPr lang="es" sz="1800">
                <a:solidFill>
                  <a:srgbClr val="FFFFFF"/>
                </a:solidFill>
                <a:latin typeface="Squada One"/>
                <a:ea typeface="Squada One"/>
                <a:cs typeface="Squada One"/>
                <a:sym typeface="Squada One"/>
              </a:rPr>
              <a:t>acquainted</a:t>
            </a:r>
            <a:r>
              <a:rPr lang="es" sz="1800">
                <a:solidFill>
                  <a:srgbClr val="FFFFFF"/>
                </a:solidFill>
                <a:latin typeface="Squada One"/>
                <a:ea typeface="Squada One"/>
                <a:cs typeface="Squada One"/>
                <a:sym typeface="Squada One"/>
              </a:rPr>
              <a:t> with Loops</a:t>
            </a:r>
            <a:endParaRPr sz="1800">
              <a:solidFill>
                <a:srgbClr val="FFFFFF"/>
              </a:solidFill>
              <a:latin typeface="Squada One"/>
              <a:ea typeface="Squada One"/>
              <a:cs typeface="Squada One"/>
              <a:sym typeface="Squada One"/>
            </a:endParaRPr>
          </a:p>
        </p:txBody>
      </p:sp>
      <p:sp>
        <p:nvSpPr>
          <p:cNvPr id="528" name="Google Shape;528;p63"/>
          <p:cNvSpPr txBox="1"/>
          <p:nvPr/>
        </p:nvSpPr>
        <p:spPr>
          <a:xfrm>
            <a:off x="186600" y="787225"/>
            <a:ext cx="4211700" cy="4278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H E L L O Program</a:t>
            </a:r>
            <a:endParaRPr b="1" sz="1200">
              <a:solidFill>
                <a:srgbClr val="FFFFFF"/>
              </a:solidFill>
              <a:latin typeface="Roboto Slab"/>
              <a:ea typeface="Roboto Slab"/>
              <a:cs typeface="Roboto Slab"/>
              <a:sym typeface="Roboto Slab"/>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Very simple, use a loop to print out each letter in the word “Hello”</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Think which loop would be best here and use it!</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foiglnlrizp</a:t>
            </a:r>
            <a:endParaRPr b="1" sz="1200">
              <a:solidFill>
                <a:srgbClr val="FFFFFF"/>
              </a:solidFill>
              <a:latin typeface="Roboto Slab"/>
              <a:ea typeface="Roboto Slab"/>
              <a:cs typeface="Roboto Slab"/>
              <a:sym typeface="Roboto Slab"/>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Not gibberish, use a while loop to print out the second letter of this word to decode the message!</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Square Calculator</a:t>
            </a:r>
            <a:endParaRPr b="1" sz="1200">
              <a:solidFill>
                <a:srgbClr val="FFFFFF"/>
              </a:solidFill>
              <a:latin typeface="Roboto Slab"/>
              <a:ea typeface="Roboto Slab"/>
              <a:cs typeface="Roboto Slab"/>
              <a:sym typeface="Roboto Slab"/>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Using a loop, print all the squares from 1-10</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Even number calculator</a:t>
            </a:r>
            <a:endParaRPr b="1" sz="1200">
              <a:solidFill>
                <a:srgbClr val="FFFFFF"/>
              </a:solidFill>
              <a:latin typeface="Roboto Slab"/>
              <a:ea typeface="Roboto Slab"/>
              <a:cs typeface="Roboto Slab"/>
              <a:sym typeface="Roboto Slab"/>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Use a loop to add up every even number from 10-20 (inclusive, meaning include those numbers) and print out the result</a:t>
            </a:r>
            <a:endParaRPr sz="1200">
              <a:solidFill>
                <a:srgbClr val="FFFFFF"/>
              </a:solidFill>
              <a:latin typeface="Roboto Slab Regular"/>
              <a:ea typeface="Roboto Slab Regular"/>
              <a:cs typeface="Roboto Slab Regular"/>
              <a:sym typeface="Roboto Slab Regular"/>
            </a:endParaRPr>
          </a:p>
          <a:p>
            <a:pPr indent="-304800" lvl="0" marL="4572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Odd or Even? (With others in between!)</a:t>
            </a:r>
            <a:endParaRPr b="1" sz="1200">
              <a:solidFill>
                <a:srgbClr val="FFFFFF"/>
              </a:solidFill>
              <a:latin typeface="Roboto Slab"/>
              <a:ea typeface="Roboto Slab"/>
              <a:cs typeface="Roboto Slab"/>
              <a:sym typeface="Roboto Slab"/>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Using a loop, print out whether a number is even or odd until 30</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For 5, 7, and 11 print out that it is a lucky number</a:t>
            </a:r>
            <a:endParaRPr sz="1200">
              <a:solidFill>
                <a:srgbClr val="FFFFFF"/>
              </a:solidFill>
              <a:latin typeface="Roboto Slab Regular"/>
              <a:ea typeface="Roboto Slab Regular"/>
              <a:cs typeface="Roboto Slab Regular"/>
              <a:sym typeface="Roboto Slab Regular"/>
            </a:endParaRPr>
          </a:p>
        </p:txBody>
      </p:sp>
      <p:pic>
        <p:nvPicPr>
          <p:cNvPr id="529" name="Google Shape;529;p63"/>
          <p:cNvPicPr preferRelativeResize="0"/>
          <p:nvPr/>
        </p:nvPicPr>
        <p:blipFill rotWithShape="1">
          <a:blip r:embed="rId3">
            <a:alphaModFix/>
          </a:blip>
          <a:srcRect b="3993" l="0" r="0" t="0"/>
          <a:stretch/>
        </p:blipFill>
        <p:spPr>
          <a:xfrm>
            <a:off x="4550700" y="1830213"/>
            <a:ext cx="986950" cy="1603550"/>
          </a:xfrm>
          <a:prstGeom prst="rect">
            <a:avLst/>
          </a:prstGeom>
          <a:noFill/>
          <a:ln cap="flat" cmpd="sng" w="28575">
            <a:solidFill>
              <a:srgbClr val="FFFFFF"/>
            </a:solidFill>
            <a:prstDash val="solid"/>
            <a:round/>
            <a:headEnd len="sm" w="sm" type="none"/>
            <a:tailEnd len="sm" w="sm" type="none"/>
          </a:ln>
        </p:spPr>
      </p:pic>
      <p:pic>
        <p:nvPicPr>
          <p:cNvPr id="530" name="Google Shape;530;p63"/>
          <p:cNvPicPr preferRelativeResize="0"/>
          <p:nvPr/>
        </p:nvPicPr>
        <p:blipFill>
          <a:blip r:embed="rId4">
            <a:alphaModFix/>
          </a:blip>
          <a:stretch>
            <a:fillRect/>
          </a:stretch>
        </p:blipFill>
        <p:spPr>
          <a:xfrm>
            <a:off x="6337750" y="291925"/>
            <a:ext cx="2111181" cy="4680125"/>
          </a:xfrm>
          <a:prstGeom prst="rect">
            <a:avLst/>
          </a:prstGeom>
          <a:noFill/>
          <a:ln cap="flat" cmpd="sng" w="28575">
            <a:solidFill>
              <a:srgbClr val="FFFFFF"/>
            </a:solidFill>
            <a:prstDash val="solid"/>
            <a:round/>
            <a:headEnd len="sm" w="sm" type="none"/>
            <a:tailEnd len="sm" w="sm"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64"/>
          <p:cNvSpPr txBox="1"/>
          <p:nvPr/>
        </p:nvSpPr>
        <p:spPr>
          <a:xfrm>
            <a:off x="186600" y="142525"/>
            <a:ext cx="8622000" cy="64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800">
                <a:solidFill>
                  <a:srgbClr val="FFFFFF"/>
                </a:solidFill>
                <a:latin typeface="Squada One"/>
                <a:ea typeface="Squada One"/>
                <a:cs typeface="Squada One"/>
                <a:sym typeface="Squada One"/>
              </a:rPr>
              <a:t>Aww, show some love to your friends!</a:t>
            </a:r>
            <a:endParaRPr sz="1800">
              <a:solidFill>
                <a:srgbClr val="FFFFFF"/>
              </a:solidFill>
              <a:latin typeface="Squada One"/>
              <a:ea typeface="Squada One"/>
              <a:cs typeface="Squada One"/>
              <a:sym typeface="Squada One"/>
            </a:endParaRPr>
          </a:p>
        </p:txBody>
      </p:sp>
      <p:sp>
        <p:nvSpPr>
          <p:cNvPr id="536" name="Google Shape;536;p64"/>
          <p:cNvSpPr txBox="1"/>
          <p:nvPr/>
        </p:nvSpPr>
        <p:spPr>
          <a:xfrm>
            <a:off x="186600" y="787225"/>
            <a:ext cx="4211700" cy="4278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Roboto Slab"/>
              <a:buChar char="●"/>
            </a:pPr>
            <a:r>
              <a:rPr b="1" lang="es" sz="1200">
                <a:solidFill>
                  <a:srgbClr val="FFFFFF"/>
                </a:solidFill>
                <a:latin typeface="Roboto Slab"/>
                <a:ea typeface="Roboto Slab"/>
                <a:cs typeface="Roboto Slab"/>
                <a:sym typeface="Roboto Slab"/>
              </a:rPr>
              <a:t>Friend List</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Let’s start out simple, create a list with the name of your friends, and print out each one using a loop!</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We will leave it up to you to decide which loop to use, but think about which one would be best? (which one would optimize the amount of times our loop would run?)</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a:buChar char="○"/>
            </a:pPr>
            <a:r>
              <a:rPr b="1" lang="es" sz="1200" u="sng">
                <a:solidFill>
                  <a:srgbClr val="FFFFFF"/>
                </a:solidFill>
                <a:latin typeface="Roboto Slab"/>
                <a:ea typeface="Roboto Slab"/>
                <a:cs typeface="Roboto Slab"/>
                <a:sym typeface="Roboto Slab"/>
              </a:rPr>
              <a:t>SUPER DUPER IMPORTANT NOTE:</a:t>
            </a:r>
            <a:r>
              <a:rPr b="1" lang="es" sz="1200">
                <a:solidFill>
                  <a:srgbClr val="FFFFFF"/>
                </a:solidFill>
                <a:latin typeface="Roboto Slab"/>
                <a:ea typeface="Roboto Slab"/>
                <a:cs typeface="Roboto Slab"/>
                <a:sym typeface="Roboto Slab"/>
              </a:rPr>
              <a:t> </a:t>
            </a:r>
            <a:r>
              <a:rPr lang="es" sz="1200">
                <a:solidFill>
                  <a:srgbClr val="FFFFFF"/>
                </a:solidFill>
                <a:latin typeface="Roboto Slab Regular"/>
                <a:ea typeface="Roboto Slab Regular"/>
                <a:cs typeface="Roboto Slab Regular"/>
                <a:sym typeface="Roboto Slab Regular"/>
              </a:rPr>
              <a:t>IN ORDER TO AVOID KILLING REPL OR YOUR COMPUTER, IF YOU USE A WHILE LOOP, IT IS SO IMPORTANT YOU ADD ONE TO WHATEVER VARIABLE YOU ARE USING</a:t>
            </a:r>
            <a:endParaRPr sz="1200">
              <a:solidFill>
                <a:srgbClr val="FFFFFF"/>
              </a:solidFill>
              <a:latin typeface="Roboto Slab Regular"/>
              <a:ea typeface="Roboto Slab Regular"/>
              <a:cs typeface="Roboto Slab Regular"/>
              <a:sym typeface="Roboto Slab Regular"/>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For Example, the slides above, we used x, and as you can see, we added x to each time our loop ran</a:t>
            </a:r>
            <a:endParaRPr sz="1200">
              <a:solidFill>
                <a:srgbClr val="FFFFFF"/>
              </a:solidFill>
              <a:latin typeface="Roboto Slab Regular"/>
              <a:ea typeface="Roboto Slab Regular"/>
              <a:cs typeface="Roboto Slab Regular"/>
              <a:sym typeface="Roboto Slab Regular"/>
            </a:endParaRPr>
          </a:p>
          <a:p>
            <a:pPr indent="-304800" lvl="1" marL="9144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IF YOU DO NOT DO THIS, WE WILL HUNT YOU DOWN AND EXPOSE YOU</a:t>
            </a:r>
            <a:endParaRPr sz="1200">
              <a:solidFill>
                <a:srgbClr val="FFFFFF"/>
              </a:solidFill>
              <a:latin typeface="Roboto Slab Regular"/>
              <a:ea typeface="Roboto Slab Regular"/>
              <a:cs typeface="Roboto Slab Regular"/>
              <a:sym typeface="Roboto Slab Regular"/>
            </a:endParaRPr>
          </a:p>
          <a:p>
            <a:pPr indent="-304800" lvl="2" marL="1371600" rtl="0" algn="l">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But for real, please don’t to avoid </a:t>
            </a:r>
            <a:r>
              <a:rPr lang="es" sz="1200">
                <a:solidFill>
                  <a:srgbClr val="FFFFFF"/>
                </a:solidFill>
                <a:latin typeface="Roboto Slab Regular"/>
                <a:ea typeface="Roboto Slab Regular"/>
                <a:cs typeface="Roboto Slab Regular"/>
                <a:sym typeface="Roboto Slab Regular"/>
              </a:rPr>
              <a:t>causing</a:t>
            </a:r>
            <a:r>
              <a:rPr lang="es" sz="1200">
                <a:solidFill>
                  <a:srgbClr val="FFFFFF"/>
                </a:solidFill>
                <a:latin typeface="Roboto Slab Regular"/>
                <a:ea typeface="Roboto Slab Regular"/>
                <a:cs typeface="Roboto Slab Regular"/>
                <a:sym typeface="Roboto Slab Regular"/>
              </a:rPr>
              <a:t> </a:t>
            </a:r>
            <a:r>
              <a:rPr lang="es" sz="1200">
                <a:solidFill>
                  <a:srgbClr val="FFFFFF"/>
                </a:solidFill>
                <a:latin typeface="Roboto Slab Regular"/>
                <a:ea typeface="Roboto Slab Regular"/>
                <a:cs typeface="Roboto Slab Regular"/>
                <a:sym typeface="Roboto Slab Regular"/>
              </a:rPr>
              <a:t>unnecessary</a:t>
            </a:r>
            <a:r>
              <a:rPr lang="es" sz="1200">
                <a:solidFill>
                  <a:srgbClr val="FFFFFF"/>
                </a:solidFill>
                <a:latin typeface="Roboto Slab Regular"/>
                <a:ea typeface="Roboto Slab Regular"/>
                <a:cs typeface="Roboto Slab Regular"/>
                <a:sym typeface="Roboto Slab Regular"/>
              </a:rPr>
              <a:t> confusion </a:t>
            </a:r>
            <a:endParaRPr sz="1200">
              <a:solidFill>
                <a:srgbClr val="FFFFFF"/>
              </a:solidFill>
              <a:latin typeface="Roboto Slab Regular"/>
              <a:ea typeface="Roboto Slab Regular"/>
              <a:cs typeface="Roboto Slab Regular"/>
              <a:sym typeface="Roboto Slab Regular"/>
            </a:endParaRPr>
          </a:p>
        </p:txBody>
      </p:sp>
      <p:pic>
        <p:nvPicPr>
          <p:cNvPr id="537" name="Google Shape;537;p64"/>
          <p:cNvPicPr preferRelativeResize="0"/>
          <p:nvPr/>
        </p:nvPicPr>
        <p:blipFill>
          <a:blip r:embed="rId3">
            <a:alphaModFix/>
          </a:blip>
          <a:stretch>
            <a:fillRect/>
          </a:stretch>
        </p:blipFill>
        <p:spPr>
          <a:xfrm>
            <a:off x="4556050" y="2111200"/>
            <a:ext cx="4181800" cy="921100"/>
          </a:xfrm>
          <a:prstGeom prst="rect">
            <a:avLst/>
          </a:prstGeom>
          <a:noFill/>
          <a:ln cap="flat" cmpd="sng" w="28575">
            <a:solidFill>
              <a:srgbClr val="FFFFFF"/>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65"/>
          <p:cNvSpPr txBox="1"/>
          <p:nvPr>
            <p:ph type="ctrTitle"/>
          </p:nvPr>
        </p:nvSpPr>
        <p:spPr>
          <a:xfrm>
            <a:off x="1632200" y="2392300"/>
            <a:ext cx="4116600" cy="670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Thank you so much for coming to CS Club!</a:t>
            </a:r>
            <a:endParaRPr/>
          </a:p>
        </p:txBody>
      </p:sp>
      <p:sp>
        <p:nvSpPr>
          <p:cNvPr id="543" name="Google Shape;543;p65"/>
          <p:cNvSpPr txBox="1"/>
          <p:nvPr>
            <p:ph idx="1" type="subTitle"/>
          </p:nvPr>
        </p:nvSpPr>
        <p:spPr>
          <a:xfrm>
            <a:off x="3396125" y="3252304"/>
            <a:ext cx="3480300" cy="1451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You know have a good foundation of Loops and look forward to exploring them more!</a:t>
            </a:r>
            <a:endParaRPr/>
          </a:p>
          <a:p>
            <a:pPr indent="0" lvl="0" marL="0" rtl="0" algn="r">
              <a:spcBef>
                <a:spcPts val="0"/>
              </a:spcBef>
              <a:spcAft>
                <a:spcPts val="0"/>
              </a:spcAft>
              <a:buNone/>
            </a:pPr>
            <a:r>
              <a:rPr lang="es" u="sng">
                <a:solidFill>
                  <a:schemeClr val="hlink"/>
                </a:solidFill>
                <a:hlinkClick r:id="rId3"/>
              </a:rPr>
              <a:t>asareen@raleighcharterhs.org</a:t>
            </a:r>
            <a:endParaRPr/>
          </a:p>
          <a:p>
            <a:pPr indent="0" lvl="0" marL="0" rtl="0" algn="r">
              <a:spcBef>
                <a:spcPts val="0"/>
              </a:spcBef>
              <a:spcAft>
                <a:spcPts val="0"/>
              </a:spcAft>
              <a:buNone/>
            </a:pPr>
            <a:r>
              <a:rPr lang="es" u="sng">
                <a:solidFill>
                  <a:schemeClr val="hlink"/>
                </a:solidFill>
                <a:hlinkClick r:id="rId4"/>
              </a:rPr>
              <a:t>fcutiuba@raleighcharterhs.org</a:t>
            </a:r>
            <a:endParaRPr/>
          </a:p>
          <a:p>
            <a:pPr indent="0" lvl="0" marL="0" rtl="0" algn="r">
              <a:spcBef>
                <a:spcPts val="0"/>
              </a:spcBef>
              <a:spcAft>
                <a:spcPts val="0"/>
              </a:spcAft>
              <a:buNone/>
            </a:pPr>
            <a:r>
              <a:rPr lang="es" u="sng">
                <a:solidFill>
                  <a:schemeClr val="hlink"/>
                </a:solidFill>
                <a:hlinkClick r:id="rId5"/>
              </a:rPr>
              <a:t>kpiryani@raleighcharterhs.org</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51"/>
          <p:cNvSpPr txBox="1"/>
          <p:nvPr>
            <p:ph type="ctrTitle"/>
          </p:nvPr>
        </p:nvSpPr>
        <p:spPr>
          <a:xfrm flipH="1">
            <a:off x="3654900" y="1536725"/>
            <a:ext cx="4761300" cy="142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WELCOME TO COMPUTER SCIENCE CLUB! </a:t>
            </a:r>
            <a:endParaRPr>
              <a:solidFill>
                <a:srgbClr val="FFFFFF"/>
              </a:solidFill>
            </a:endParaRPr>
          </a:p>
        </p:txBody>
      </p:sp>
      <p:sp>
        <p:nvSpPr>
          <p:cNvPr id="422" name="Google Shape;422;p51"/>
          <p:cNvSpPr txBox="1"/>
          <p:nvPr/>
        </p:nvSpPr>
        <p:spPr>
          <a:xfrm>
            <a:off x="4068100" y="3219100"/>
            <a:ext cx="4973700" cy="81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We are talking about our favorite type of loops, fruit loops! Wait, wrong presentation</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52"/>
          <p:cNvSpPr txBox="1"/>
          <p:nvPr>
            <p:ph type="title"/>
          </p:nvPr>
        </p:nvSpPr>
        <p:spPr>
          <a:xfrm>
            <a:off x="1102325" y="2572475"/>
            <a:ext cx="4881900" cy="38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800">
                <a:solidFill>
                  <a:srgbClr val="FFFFFF"/>
                </a:solidFill>
              </a:rPr>
              <a:t>一</a:t>
            </a:r>
            <a:r>
              <a:rPr lang="es" sz="2300"/>
              <a:t>Fillip Cutiuba</a:t>
            </a:r>
            <a:endParaRPr sz="3100">
              <a:solidFill>
                <a:srgbClr val="FFFFFF"/>
              </a:solidFill>
            </a:endParaRPr>
          </a:p>
        </p:txBody>
      </p:sp>
      <p:sp>
        <p:nvSpPr>
          <p:cNvPr id="428" name="Google Shape;428;p52"/>
          <p:cNvSpPr txBox="1"/>
          <p:nvPr>
            <p:ph idx="1" type="subTitle"/>
          </p:nvPr>
        </p:nvSpPr>
        <p:spPr>
          <a:xfrm>
            <a:off x="685800" y="1773225"/>
            <a:ext cx="7355700" cy="993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sz="2200"/>
              <a:t>“If it works, don’t fix it, unless you need to add something else, then you might have to fix it even if it works.”</a:t>
            </a:r>
            <a:endParaRPr sz="22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53"/>
          <p:cNvSpPr txBox="1"/>
          <p:nvPr>
            <p:ph idx="1" type="subTitle"/>
          </p:nvPr>
        </p:nvSpPr>
        <p:spPr>
          <a:xfrm flipH="1">
            <a:off x="4023275" y="1355900"/>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For and While Loops</a:t>
            </a:r>
            <a:endParaRPr>
              <a:latin typeface="Squada One"/>
              <a:ea typeface="Squada One"/>
              <a:cs typeface="Squada One"/>
              <a:sym typeface="Squada One"/>
            </a:endParaRPr>
          </a:p>
        </p:txBody>
      </p:sp>
      <p:sp>
        <p:nvSpPr>
          <p:cNvPr id="434" name="Google Shape;434;p53"/>
          <p:cNvSpPr txBox="1"/>
          <p:nvPr>
            <p:ph idx="4" type="subTitle"/>
          </p:nvPr>
        </p:nvSpPr>
        <p:spPr>
          <a:xfrm>
            <a:off x="4021750" y="1732200"/>
            <a:ext cx="2203200" cy="2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000"/>
              <a:t>We are going to spend a ton of time with loops, for </a:t>
            </a:r>
            <a:r>
              <a:rPr lang="es" sz="1000"/>
              <a:t>beginners</a:t>
            </a:r>
            <a:r>
              <a:rPr lang="es" sz="1000"/>
              <a:t>, they are often a difficult concept. Today we start with their introduction! </a:t>
            </a:r>
            <a:endParaRPr sz="1000"/>
          </a:p>
        </p:txBody>
      </p:sp>
      <p:sp>
        <p:nvSpPr>
          <p:cNvPr id="435" name="Google Shape;435;p53"/>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TABLE OF CONTENTS</a:t>
            </a:r>
            <a:endParaRPr/>
          </a:p>
        </p:txBody>
      </p:sp>
      <p:sp>
        <p:nvSpPr>
          <p:cNvPr id="436" name="Google Shape;436;p53"/>
          <p:cNvSpPr txBox="1"/>
          <p:nvPr>
            <p:ph idx="9" type="title"/>
          </p:nvPr>
        </p:nvSpPr>
        <p:spPr>
          <a:xfrm>
            <a:off x="2691350" y="1355912"/>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437" name="Google Shape;437;p53"/>
          <p:cNvSpPr txBox="1"/>
          <p:nvPr>
            <p:ph idx="9" type="title"/>
          </p:nvPr>
        </p:nvSpPr>
        <p:spPr>
          <a:xfrm>
            <a:off x="2691350" y="2873762"/>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02</a:t>
            </a:r>
            <a:endParaRPr/>
          </a:p>
        </p:txBody>
      </p:sp>
      <p:sp>
        <p:nvSpPr>
          <p:cNvPr id="438" name="Google Shape;438;p53"/>
          <p:cNvSpPr txBox="1"/>
          <p:nvPr>
            <p:ph idx="1" type="subTitle"/>
          </p:nvPr>
        </p:nvSpPr>
        <p:spPr>
          <a:xfrm flipH="1">
            <a:off x="4024037" y="2810075"/>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Practice with Loops</a:t>
            </a:r>
            <a:endParaRPr>
              <a:latin typeface="Squada One"/>
              <a:ea typeface="Squada One"/>
              <a:cs typeface="Squada One"/>
              <a:sym typeface="Squada One"/>
            </a:endParaRPr>
          </a:p>
        </p:txBody>
      </p:sp>
      <p:sp>
        <p:nvSpPr>
          <p:cNvPr id="439" name="Google Shape;439;p53"/>
          <p:cNvSpPr txBox="1"/>
          <p:nvPr>
            <p:ph idx="4" type="subTitle"/>
          </p:nvPr>
        </p:nvSpPr>
        <p:spPr>
          <a:xfrm>
            <a:off x="4022513" y="3186375"/>
            <a:ext cx="2203200" cy="2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000"/>
              <a:t>Loops are best learned via practice because it is hard to </a:t>
            </a:r>
            <a:r>
              <a:rPr lang="es" sz="1000"/>
              <a:t>conceptualize</a:t>
            </a:r>
            <a:r>
              <a:rPr lang="es" sz="1000"/>
              <a:t> them. We hope to prepare enough so you guys have extra during the week</a:t>
            </a:r>
            <a:endParaRPr sz="1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54"/>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r">
              <a:spcBef>
                <a:spcPts val="0"/>
              </a:spcBef>
              <a:spcAft>
                <a:spcPts val="0"/>
              </a:spcAft>
              <a:buNone/>
            </a:pPr>
            <a:r>
              <a:rPr lang="es" sz="1800">
                <a:solidFill>
                  <a:schemeClr val="lt1"/>
                </a:solidFill>
              </a:rPr>
              <a:t>Loops (For, While)</a:t>
            </a:r>
            <a:endParaRPr/>
          </a:p>
        </p:txBody>
      </p:sp>
      <p:sp>
        <p:nvSpPr>
          <p:cNvPr id="445" name="Google Shape;445;p54"/>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446" name="Google Shape;446;p54"/>
          <p:cNvSpPr txBox="1"/>
          <p:nvPr/>
        </p:nvSpPr>
        <p:spPr>
          <a:xfrm>
            <a:off x="4512575" y="1700775"/>
            <a:ext cx="3000000" cy="30000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s" sz="1200" u="sng">
                <a:solidFill>
                  <a:schemeClr val="hlink"/>
                </a:solidFill>
                <a:latin typeface="Roboto Slab Regular"/>
                <a:ea typeface="Roboto Slab Regular"/>
                <a:cs typeface="Roboto Slab Regular"/>
                <a:sym typeface="Roboto Slab Regular"/>
                <a:hlinkClick r:id="rId3"/>
              </a:rPr>
              <a:t>You spin me right round, baby</a:t>
            </a:r>
            <a:endParaRPr sz="1200">
              <a:solidFill>
                <a:srgbClr val="FFFFFF"/>
              </a:solidFill>
              <a:latin typeface="Roboto Slab Regular"/>
              <a:ea typeface="Roboto Slab Regular"/>
              <a:cs typeface="Roboto Slab Regular"/>
              <a:sym typeface="Roboto Slab Regular"/>
            </a:endParaRPr>
          </a:p>
          <a:p>
            <a:pPr indent="0" lvl="0" marL="0" marR="0" rtl="0" algn="r">
              <a:lnSpc>
                <a:spcPct val="100000"/>
              </a:lnSpc>
              <a:spcBef>
                <a:spcPts val="0"/>
              </a:spcBef>
              <a:spcAft>
                <a:spcPts val="0"/>
              </a:spcAft>
              <a:buNone/>
            </a:pPr>
            <a:r>
              <a:rPr lang="es" sz="1200" u="sng">
                <a:solidFill>
                  <a:schemeClr val="hlink"/>
                </a:solidFill>
                <a:latin typeface="Roboto Slab Regular"/>
                <a:ea typeface="Roboto Slab Regular"/>
                <a:cs typeface="Roboto Slab Regular"/>
                <a:sym typeface="Roboto Slab Regular"/>
                <a:hlinkClick r:id="rId4"/>
              </a:rPr>
              <a:t>Right round like a record, baby</a:t>
            </a:r>
            <a:endParaRPr sz="1200">
              <a:solidFill>
                <a:srgbClr val="FFFFFF"/>
              </a:solidFill>
              <a:latin typeface="Roboto Slab Regular"/>
              <a:ea typeface="Roboto Slab Regular"/>
              <a:cs typeface="Roboto Slab Regular"/>
              <a:sym typeface="Roboto Slab Regular"/>
            </a:endParaRPr>
          </a:p>
          <a:p>
            <a:pPr indent="0" lvl="0" marL="0" marR="0" rtl="0" algn="r">
              <a:lnSpc>
                <a:spcPct val="100000"/>
              </a:lnSpc>
              <a:spcBef>
                <a:spcPts val="0"/>
              </a:spcBef>
              <a:spcAft>
                <a:spcPts val="0"/>
              </a:spcAft>
              <a:buNone/>
            </a:pPr>
            <a:r>
              <a:rPr lang="es" sz="1200" u="sng">
                <a:solidFill>
                  <a:schemeClr val="hlink"/>
                </a:solidFill>
                <a:latin typeface="Roboto Slab Regular"/>
                <a:ea typeface="Roboto Slab Regular"/>
                <a:cs typeface="Roboto Slab Regular"/>
                <a:sym typeface="Roboto Slab Regular"/>
                <a:hlinkClick r:id="rId5"/>
              </a:rPr>
              <a:t>Right round, round, round</a:t>
            </a:r>
            <a:endParaRPr sz="1200">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55"/>
          <p:cNvSpPr txBox="1"/>
          <p:nvPr/>
        </p:nvSpPr>
        <p:spPr>
          <a:xfrm>
            <a:off x="0" y="142525"/>
            <a:ext cx="9144000" cy="6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Squada One"/>
                <a:ea typeface="Squada One"/>
                <a:cs typeface="Squada One"/>
                <a:sym typeface="Squada One"/>
              </a:rPr>
              <a:t>For Loop</a:t>
            </a:r>
            <a:endParaRPr sz="1800">
              <a:solidFill>
                <a:srgbClr val="FFFFFF"/>
              </a:solidFill>
              <a:latin typeface="Squada One"/>
              <a:ea typeface="Squada One"/>
              <a:cs typeface="Squada One"/>
              <a:sym typeface="Squada One"/>
            </a:endParaRPr>
          </a:p>
        </p:txBody>
      </p:sp>
      <p:sp>
        <p:nvSpPr>
          <p:cNvPr id="452" name="Google Shape;452;p55"/>
          <p:cNvSpPr txBox="1"/>
          <p:nvPr/>
        </p:nvSpPr>
        <p:spPr>
          <a:xfrm>
            <a:off x="301750" y="608900"/>
            <a:ext cx="5610900" cy="42786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t/>
            </a:r>
            <a:endParaRPr sz="1200">
              <a:solidFill>
                <a:srgbClr val="FFFFFF"/>
              </a:solidFill>
              <a:latin typeface="Roboto Slab Regular"/>
              <a:ea typeface="Roboto Slab Regular"/>
              <a:cs typeface="Roboto Slab Regular"/>
              <a:sym typeface="Roboto Slab Regular"/>
            </a:endParaRPr>
          </a:p>
          <a:p>
            <a:pPr indent="0" lvl="0" marL="0" rtl="0" algn="just">
              <a:lnSpc>
                <a:spcPct val="100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For loops are used for iterating over a sequence, whether that is a list, a tuple, a </a:t>
            </a:r>
            <a:r>
              <a:rPr lang="es" sz="1200">
                <a:solidFill>
                  <a:srgbClr val="FFFFFF"/>
                </a:solidFill>
                <a:latin typeface="Roboto Slab Regular"/>
                <a:ea typeface="Roboto Slab Regular"/>
                <a:cs typeface="Roboto Slab Regular"/>
                <a:sym typeface="Roboto Slab Regular"/>
              </a:rPr>
              <a:t>dictionary</a:t>
            </a:r>
            <a:r>
              <a:rPr lang="es" sz="1200">
                <a:solidFill>
                  <a:srgbClr val="FFFFFF"/>
                </a:solidFill>
                <a:latin typeface="Roboto Slab Regular"/>
                <a:ea typeface="Roboto Slab Regular"/>
                <a:cs typeface="Roboto Slab Regular"/>
                <a:sym typeface="Roboto Slab Regular"/>
              </a:rPr>
              <a:t>, string or a set.</a:t>
            </a:r>
            <a:endParaRPr sz="1200">
              <a:solidFill>
                <a:srgbClr val="FFFFFF"/>
              </a:solidFill>
              <a:latin typeface="Roboto Slab Regular"/>
              <a:ea typeface="Roboto Slab Regular"/>
              <a:cs typeface="Roboto Slab Regular"/>
              <a:sym typeface="Roboto Slab Regular"/>
            </a:endParaRPr>
          </a:p>
          <a:p>
            <a:pPr indent="0" lvl="0" marL="0" rtl="0" algn="just">
              <a:lnSpc>
                <a:spcPct val="100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The </a:t>
            </a:r>
            <a:r>
              <a:rPr b="1" lang="es" sz="1200">
                <a:solidFill>
                  <a:srgbClr val="FFFFFF"/>
                </a:solidFill>
                <a:latin typeface="Roboto Slab"/>
                <a:ea typeface="Roboto Slab"/>
                <a:cs typeface="Roboto Slab"/>
                <a:sym typeface="Roboto Slab"/>
              </a:rPr>
              <a:t>For</a:t>
            </a:r>
            <a:r>
              <a:rPr lang="es" sz="1200">
                <a:solidFill>
                  <a:srgbClr val="FFFFFF"/>
                </a:solidFill>
                <a:latin typeface="Roboto Slab Regular"/>
                <a:ea typeface="Roboto Slab Regular"/>
                <a:cs typeface="Roboto Slab Regular"/>
                <a:sym typeface="Roboto Slab Regular"/>
              </a:rPr>
              <a:t> loop is used when you know how much you want to </a:t>
            </a:r>
            <a:r>
              <a:rPr lang="es" sz="1200">
                <a:solidFill>
                  <a:srgbClr val="FFFFFF"/>
                </a:solidFill>
                <a:latin typeface="Roboto Slab Regular"/>
                <a:ea typeface="Roboto Slab Regular"/>
                <a:cs typeface="Roboto Slab Regular"/>
                <a:sym typeface="Roboto Slab Regular"/>
              </a:rPr>
              <a:t>iterate</a:t>
            </a:r>
            <a:r>
              <a:rPr lang="es" sz="1200">
                <a:solidFill>
                  <a:srgbClr val="FFFFFF"/>
                </a:solidFill>
                <a:latin typeface="Roboto Slab Regular"/>
                <a:ea typeface="Roboto Slab Regular"/>
                <a:cs typeface="Roboto Slab Regular"/>
                <a:sym typeface="Roboto Slab Regular"/>
              </a:rPr>
              <a:t> that action for and you want it to </a:t>
            </a:r>
            <a:r>
              <a:rPr lang="es" sz="1200">
                <a:solidFill>
                  <a:srgbClr val="FFFFFF"/>
                </a:solidFill>
                <a:latin typeface="Roboto Slab Regular"/>
                <a:ea typeface="Roboto Slab Regular"/>
                <a:cs typeface="Roboto Slab Regular"/>
                <a:sym typeface="Roboto Slab Regular"/>
              </a:rPr>
              <a:t>iterate</a:t>
            </a:r>
            <a:r>
              <a:rPr lang="es" sz="1200">
                <a:solidFill>
                  <a:srgbClr val="FFFFFF"/>
                </a:solidFill>
                <a:latin typeface="Roboto Slab Regular"/>
                <a:ea typeface="Roboto Slab Regular"/>
                <a:cs typeface="Roboto Slab Regular"/>
                <a:sym typeface="Roboto Slab Regular"/>
              </a:rPr>
              <a:t> a fixed </a:t>
            </a:r>
            <a:r>
              <a:rPr lang="es" sz="1200">
                <a:solidFill>
                  <a:srgbClr val="FFFFFF"/>
                </a:solidFill>
                <a:latin typeface="Roboto Slab Regular"/>
                <a:ea typeface="Roboto Slab Regular"/>
                <a:cs typeface="Roboto Slab Regular"/>
                <a:sym typeface="Roboto Slab Regular"/>
              </a:rPr>
              <a:t>amount</a:t>
            </a:r>
            <a:r>
              <a:rPr lang="es" sz="1200">
                <a:solidFill>
                  <a:srgbClr val="FFFFFF"/>
                </a:solidFill>
                <a:latin typeface="Roboto Slab Regular"/>
                <a:ea typeface="Roboto Slab Regular"/>
                <a:cs typeface="Roboto Slab Regular"/>
                <a:sym typeface="Roboto Slab Regular"/>
              </a:rPr>
              <a:t> of times. </a:t>
            </a:r>
            <a:endParaRPr sz="1200">
              <a:solidFill>
                <a:srgbClr val="FFFFFF"/>
              </a:solidFill>
              <a:latin typeface="Roboto Slab Regular"/>
              <a:ea typeface="Roboto Slab Regular"/>
              <a:cs typeface="Roboto Slab Regular"/>
              <a:sym typeface="Roboto Slab Regular"/>
            </a:endParaRPr>
          </a:p>
          <a:p>
            <a:pPr indent="0" lvl="0" marL="0" rtl="0" algn="just">
              <a:lnSpc>
                <a:spcPct val="100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As you can see at the </a:t>
            </a:r>
            <a:r>
              <a:rPr lang="es" sz="1200">
                <a:solidFill>
                  <a:srgbClr val="FFFFFF"/>
                </a:solidFill>
                <a:latin typeface="Roboto Slab Regular"/>
                <a:ea typeface="Roboto Slab Regular"/>
                <a:cs typeface="Roboto Slab Regular"/>
                <a:sym typeface="Roboto Slab Regular"/>
              </a:rPr>
              <a:t>bottom</a:t>
            </a:r>
            <a:r>
              <a:rPr lang="es" sz="1200">
                <a:solidFill>
                  <a:srgbClr val="FFFFFF"/>
                </a:solidFill>
                <a:latin typeface="Roboto Slab Regular"/>
                <a:ea typeface="Roboto Slab Regular"/>
                <a:cs typeface="Roboto Slab Regular"/>
                <a:sym typeface="Roboto Slab Regular"/>
              </a:rPr>
              <a:t> right in the syntax of a For loop, the </a:t>
            </a:r>
            <a:r>
              <a:rPr b="1" lang="es" sz="1200">
                <a:solidFill>
                  <a:srgbClr val="FFFFFF"/>
                </a:solidFill>
                <a:latin typeface="Roboto Slab"/>
                <a:ea typeface="Roboto Slab"/>
                <a:cs typeface="Roboto Slab"/>
                <a:sym typeface="Roboto Slab"/>
              </a:rPr>
              <a:t>value</a:t>
            </a:r>
            <a:r>
              <a:rPr lang="es" sz="1200">
                <a:solidFill>
                  <a:srgbClr val="FFFFFF"/>
                </a:solidFill>
                <a:latin typeface="Roboto Slab Regular"/>
                <a:ea typeface="Roboto Slab Regular"/>
                <a:cs typeface="Roboto Slab Regular"/>
                <a:sym typeface="Roboto Slab Regular"/>
              </a:rPr>
              <a:t> is a variable that takes a value of the item that is inside the </a:t>
            </a:r>
            <a:r>
              <a:rPr b="1" lang="es" sz="1200">
                <a:solidFill>
                  <a:srgbClr val="FFFFFF"/>
                </a:solidFill>
                <a:latin typeface="Roboto Slab"/>
                <a:ea typeface="Roboto Slab"/>
                <a:cs typeface="Roboto Slab"/>
                <a:sym typeface="Roboto Slab"/>
              </a:rPr>
              <a:t>sequence</a:t>
            </a:r>
            <a:r>
              <a:rPr lang="es" sz="1200">
                <a:solidFill>
                  <a:srgbClr val="FFFFFF"/>
                </a:solidFill>
                <a:latin typeface="Roboto Slab Regular"/>
                <a:ea typeface="Roboto Slab Regular"/>
                <a:cs typeface="Roboto Slab Regular"/>
                <a:sym typeface="Roboto Slab Regular"/>
              </a:rPr>
              <a:t>. That </a:t>
            </a:r>
            <a:r>
              <a:rPr b="1" lang="es" sz="1200">
                <a:solidFill>
                  <a:srgbClr val="FFFFFF"/>
                </a:solidFill>
                <a:latin typeface="Roboto Slab"/>
                <a:ea typeface="Roboto Slab"/>
                <a:cs typeface="Roboto Slab"/>
                <a:sym typeface="Roboto Slab"/>
              </a:rPr>
              <a:t>value</a:t>
            </a:r>
            <a:r>
              <a:rPr lang="es" sz="1200">
                <a:solidFill>
                  <a:srgbClr val="FFFFFF"/>
                </a:solidFill>
                <a:latin typeface="Roboto Slab Regular"/>
                <a:ea typeface="Roboto Slab Regular"/>
                <a:cs typeface="Roboto Slab Regular"/>
                <a:sym typeface="Roboto Slab Regular"/>
              </a:rPr>
              <a:t> is used as a placeholder for the single piece of the sequence. (More on this later) </a:t>
            </a:r>
            <a:endParaRPr sz="1200">
              <a:solidFill>
                <a:srgbClr val="FFFFFF"/>
              </a:solidFill>
              <a:latin typeface="Roboto Slab Regular"/>
              <a:ea typeface="Roboto Slab Regular"/>
              <a:cs typeface="Roboto Slab Regular"/>
              <a:sym typeface="Roboto Slab Regular"/>
            </a:endParaRPr>
          </a:p>
          <a:p>
            <a:pPr indent="0" lvl="0" marL="0" rtl="0" algn="just">
              <a:lnSpc>
                <a:spcPct val="100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The </a:t>
            </a:r>
            <a:r>
              <a:rPr b="1" lang="es" sz="1200">
                <a:solidFill>
                  <a:srgbClr val="FFFFFF"/>
                </a:solidFill>
                <a:latin typeface="Roboto Slab"/>
                <a:ea typeface="Roboto Slab"/>
                <a:cs typeface="Roboto Slab"/>
                <a:sym typeface="Roboto Slab"/>
              </a:rPr>
              <a:t>sequence </a:t>
            </a:r>
            <a:r>
              <a:rPr lang="es" sz="1200">
                <a:solidFill>
                  <a:srgbClr val="FFFFFF"/>
                </a:solidFill>
                <a:latin typeface="Roboto Slab Regular"/>
                <a:ea typeface="Roboto Slab Regular"/>
                <a:cs typeface="Roboto Slab Regular"/>
                <a:sym typeface="Roboto Slab Regular"/>
              </a:rPr>
              <a:t>is any </a:t>
            </a:r>
            <a:r>
              <a:rPr lang="es" sz="1200">
                <a:solidFill>
                  <a:schemeClr val="lt1"/>
                </a:solidFill>
                <a:latin typeface="Roboto Slab Regular"/>
                <a:ea typeface="Roboto Slab Regular"/>
                <a:cs typeface="Roboto Slab Regular"/>
                <a:sym typeface="Roboto Slab Regular"/>
              </a:rPr>
              <a:t>list, a tuple, a dictionary, string or a set that we will be iterating over. </a:t>
            </a:r>
            <a:endParaRPr sz="1200">
              <a:solidFill>
                <a:schemeClr val="lt1"/>
              </a:solidFill>
              <a:latin typeface="Roboto Slab Regular"/>
              <a:ea typeface="Roboto Slab Regular"/>
              <a:cs typeface="Roboto Slab Regular"/>
              <a:sym typeface="Roboto Slab Regular"/>
            </a:endParaRPr>
          </a:p>
          <a:p>
            <a:pPr indent="0" lvl="0" marL="0" rtl="0" algn="just">
              <a:lnSpc>
                <a:spcPct val="100000"/>
              </a:lnSpc>
              <a:spcBef>
                <a:spcPts val="1600"/>
              </a:spcBef>
              <a:spcAft>
                <a:spcPts val="0"/>
              </a:spcAft>
              <a:buNone/>
            </a:pPr>
            <a:r>
              <a:rPr lang="es" sz="1200">
                <a:solidFill>
                  <a:schemeClr val="lt1"/>
                </a:solidFill>
                <a:latin typeface="Roboto Slab Regular"/>
                <a:ea typeface="Roboto Slab Regular"/>
                <a:cs typeface="Roboto Slab Regular"/>
                <a:sym typeface="Roboto Slab Regular"/>
              </a:rPr>
              <a:t>The </a:t>
            </a:r>
            <a:r>
              <a:rPr b="1" lang="es" sz="1200">
                <a:solidFill>
                  <a:schemeClr val="lt1"/>
                </a:solidFill>
                <a:latin typeface="Roboto Slab"/>
                <a:ea typeface="Roboto Slab"/>
                <a:cs typeface="Roboto Slab"/>
                <a:sym typeface="Roboto Slab"/>
              </a:rPr>
              <a:t>Body of the For loop</a:t>
            </a:r>
            <a:r>
              <a:rPr lang="es" sz="1200">
                <a:solidFill>
                  <a:schemeClr val="lt1"/>
                </a:solidFill>
                <a:latin typeface="Roboto Slab Regular"/>
                <a:ea typeface="Roboto Slab Regular"/>
                <a:cs typeface="Roboto Slab Regular"/>
                <a:sym typeface="Roboto Slab Regular"/>
              </a:rPr>
              <a:t>, is just the action that you are going to do every time you and it iterates in the particular sequence.</a:t>
            </a:r>
            <a:endParaRPr sz="1200">
              <a:solidFill>
                <a:schemeClr val="lt1"/>
              </a:solidFill>
              <a:latin typeface="Roboto Slab Regular"/>
              <a:ea typeface="Roboto Slab Regular"/>
              <a:cs typeface="Roboto Slab Regular"/>
              <a:sym typeface="Roboto Slab Regular"/>
            </a:endParaRPr>
          </a:p>
          <a:p>
            <a:pPr indent="0" lvl="0" marL="0" rtl="0" algn="just">
              <a:lnSpc>
                <a:spcPct val="100000"/>
              </a:lnSpc>
              <a:spcBef>
                <a:spcPts val="1600"/>
              </a:spcBef>
              <a:spcAft>
                <a:spcPts val="0"/>
              </a:spcAft>
              <a:buNone/>
            </a:pPr>
            <a:r>
              <a:t/>
            </a:r>
            <a:endParaRPr sz="1200">
              <a:solidFill>
                <a:schemeClr val="lt1"/>
              </a:solidFill>
              <a:latin typeface="Roboto Slab Regular"/>
              <a:ea typeface="Roboto Slab Regular"/>
              <a:cs typeface="Roboto Slab Regular"/>
              <a:sym typeface="Roboto Slab Regular"/>
            </a:endParaRPr>
          </a:p>
          <a:p>
            <a:pPr indent="0" lvl="0" marL="0" rtl="0" algn="just">
              <a:lnSpc>
                <a:spcPct val="100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sp>
        <p:nvSpPr>
          <p:cNvPr id="453" name="Google Shape;453;p55"/>
          <p:cNvSpPr/>
          <p:nvPr/>
        </p:nvSpPr>
        <p:spPr>
          <a:xfrm>
            <a:off x="5912800" y="3707075"/>
            <a:ext cx="3045000" cy="973800"/>
          </a:xfrm>
          <a:prstGeom prst="rect">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50">
              <a:solidFill>
                <a:srgbClr val="4DD0E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for</a:t>
            </a:r>
            <a:r>
              <a:rPr lang="es" sz="1450">
                <a:solidFill>
                  <a:srgbClr val="ECEFF1"/>
                </a:solidFill>
                <a:latin typeface="Roboto Mono"/>
                <a:ea typeface="Roboto Mono"/>
                <a:cs typeface="Roboto Mono"/>
                <a:sym typeface="Roboto Mono"/>
              </a:rPr>
              <a:t> value </a:t>
            </a:r>
            <a:r>
              <a:rPr lang="es" sz="1450">
                <a:solidFill>
                  <a:srgbClr val="4DD0E1"/>
                </a:solidFill>
                <a:latin typeface="Roboto Mono"/>
                <a:ea typeface="Roboto Mono"/>
                <a:cs typeface="Roboto Mono"/>
                <a:sym typeface="Roboto Mono"/>
              </a:rPr>
              <a:t>in</a:t>
            </a:r>
            <a:r>
              <a:rPr lang="es" sz="1450">
                <a:solidFill>
                  <a:srgbClr val="ECEFF1"/>
                </a:solidFill>
                <a:latin typeface="Roboto Mono"/>
                <a:ea typeface="Roboto Mono"/>
                <a:cs typeface="Roboto Mono"/>
                <a:sym typeface="Roboto Mono"/>
              </a:rPr>
              <a:t> sequence:</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450">
                <a:solidFill>
                  <a:srgbClr val="ECEFF1"/>
                </a:solidFill>
                <a:latin typeface="Roboto Mono"/>
                <a:ea typeface="Roboto Mono"/>
                <a:cs typeface="Roboto Mono"/>
                <a:sym typeface="Roboto Mono"/>
              </a:rPr>
              <a:t>    Body </a:t>
            </a:r>
            <a:r>
              <a:rPr lang="es" sz="1450">
                <a:solidFill>
                  <a:srgbClr val="4DD0E1"/>
                </a:solidFill>
                <a:latin typeface="Roboto Mono"/>
                <a:ea typeface="Roboto Mono"/>
                <a:cs typeface="Roboto Mono"/>
                <a:sym typeface="Roboto Mono"/>
              </a:rPr>
              <a:t>of</a:t>
            </a:r>
            <a:r>
              <a:rPr lang="es" sz="1450">
                <a:solidFill>
                  <a:srgbClr val="ECEFF1"/>
                </a:solidFill>
                <a:latin typeface="Roboto Mono"/>
                <a:ea typeface="Roboto Mono"/>
                <a:cs typeface="Roboto Mono"/>
                <a:sym typeface="Roboto Mono"/>
              </a:rPr>
              <a:t> forloop</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t/>
            </a:r>
            <a:endParaRPr/>
          </a:p>
        </p:txBody>
      </p:sp>
      <p:sp>
        <p:nvSpPr>
          <p:cNvPr id="454" name="Google Shape;454;p55"/>
          <p:cNvSpPr txBox="1"/>
          <p:nvPr/>
        </p:nvSpPr>
        <p:spPr>
          <a:xfrm>
            <a:off x="6408875" y="3244175"/>
            <a:ext cx="1982100" cy="37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Syntax of a </a:t>
            </a:r>
            <a:r>
              <a:rPr b="1" lang="es">
                <a:solidFill>
                  <a:srgbClr val="FFFFFF"/>
                </a:solidFill>
                <a:latin typeface="Roboto Slab"/>
                <a:ea typeface="Roboto Slab"/>
                <a:cs typeface="Roboto Slab"/>
                <a:sym typeface="Roboto Slab"/>
              </a:rPr>
              <a:t>For </a:t>
            </a:r>
            <a:r>
              <a:rPr lang="es">
                <a:solidFill>
                  <a:srgbClr val="FFFFFF"/>
                </a:solidFill>
                <a:latin typeface="Roboto Slab Regular"/>
                <a:ea typeface="Roboto Slab Regular"/>
                <a:cs typeface="Roboto Slab Regular"/>
                <a:sym typeface="Roboto Slab Regular"/>
              </a:rPr>
              <a:t>Loop:</a:t>
            </a:r>
            <a:endParaRPr>
              <a:solidFill>
                <a:srgbClr val="FFFFFF"/>
              </a:solidFill>
              <a:latin typeface="Roboto Slab Regular"/>
              <a:ea typeface="Roboto Slab Regular"/>
              <a:cs typeface="Roboto Slab Regular"/>
              <a:sym typeface="Roboto Slab Regular"/>
            </a:endParaRPr>
          </a:p>
        </p:txBody>
      </p:sp>
      <p:pic>
        <p:nvPicPr>
          <p:cNvPr id="455" name="Google Shape;455;p55"/>
          <p:cNvPicPr preferRelativeResize="0"/>
          <p:nvPr/>
        </p:nvPicPr>
        <p:blipFill>
          <a:blip r:embed="rId3">
            <a:alphaModFix/>
          </a:blip>
          <a:stretch>
            <a:fillRect/>
          </a:stretch>
        </p:blipFill>
        <p:spPr>
          <a:xfrm>
            <a:off x="5912800" y="533125"/>
            <a:ext cx="3135299" cy="2668601"/>
          </a:xfrm>
          <a:prstGeom prst="rect">
            <a:avLst/>
          </a:prstGeom>
          <a:noFill/>
          <a:ln cap="flat" cmpd="sng" w="28575">
            <a:solidFill>
              <a:srgbClr val="FFFFFF"/>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56"/>
          <p:cNvSpPr txBox="1"/>
          <p:nvPr/>
        </p:nvSpPr>
        <p:spPr>
          <a:xfrm>
            <a:off x="0" y="142525"/>
            <a:ext cx="9144000" cy="6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Squada One"/>
                <a:ea typeface="Squada One"/>
                <a:cs typeface="Squada One"/>
                <a:sym typeface="Squada One"/>
              </a:rPr>
              <a:t>For Loop: Cont.</a:t>
            </a:r>
            <a:endParaRPr sz="1800">
              <a:solidFill>
                <a:srgbClr val="FFFFFF"/>
              </a:solidFill>
              <a:latin typeface="Squada One"/>
              <a:ea typeface="Squada One"/>
              <a:cs typeface="Squada One"/>
              <a:sym typeface="Squada One"/>
            </a:endParaRPr>
          </a:p>
        </p:txBody>
      </p:sp>
      <p:sp>
        <p:nvSpPr>
          <p:cNvPr id="461" name="Google Shape;461;p56"/>
          <p:cNvSpPr txBox="1"/>
          <p:nvPr/>
        </p:nvSpPr>
        <p:spPr>
          <a:xfrm>
            <a:off x="301750" y="608900"/>
            <a:ext cx="8289300" cy="6447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Understanding a </a:t>
            </a:r>
            <a:r>
              <a:rPr b="1" lang="es" sz="1200">
                <a:solidFill>
                  <a:srgbClr val="FFFFFF"/>
                </a:solidFill>
                <a:latin typeface="Roboto Slab"/>
                <a:ea typeface="Roboto Slab"/>
                <a:cs typeface="Roboto Slab"/>
                <a:sym typeface="Roboto Slab"/>
              </a:rPr>
              <a:t>For</a:t>
            </a:r>
            <a:r>
              <a:rPr lang="es" sz="1200">
                <a:solidFill>
                  <a:srgbClr val="FFFFFF"/>
                </a:solidFill>
                <a:latin typeface="Roboto Slab Regular"/>
                <a:ea typeface="Roboto Slab Regular"/>
                <a:cs typeface="Roboto Slab Regular"/>
                <a:sym typeface="Roboto Slab Regular"/>
              </a:rPr>
              <a:t> loop will only come to you with practice. So lets see some examples of </a:t>
            </a:r>
            <a:r>
              <a:rPr b="1" lang="es" sz="1200">
                <a:solidFill>
                  <a:srgbClr val="FFFFFF"/>
                </a:solidFill>
                <a:latin typeface="Roboto Slab"/>
                <a:ea typeface="Roboto Slab"/>
                <a:cs typeface="Roboto Slab"/>
                <a:sym typeface="Roboto Slab"/>
              </a:rPr>
              <a:t>For </a:t>
            </a:r>
            <a:r>
              <a:rPr lang="es" sz="1200">
                <a:solidFill>
                  <a:srgbClr val="FFFFFF"/>
                </a:solidFill>
                <a:latin typeface="Roboto Slab Regular"/>
                <a:ea typeface="Roboto Slab Regular"/>
                <a:cs typeface="Roboto Slab Regular"/>
                <a:sym typeface="Roboto Slab Regular"/>
              </a:rPr>
              <a:t>loops!</a:t>
            </a:r>
            <a:endParaRPr sz="1200">
              <a:solidFill>
                <a:srgbClr val="FFFFFF"/>
              </a:solidFill>
              <a:latin typeface="Roboto Slab Regular"/>
              <a:ea typeface="Roboto Slab Regular"/>
              <a:cs typeface="Roboto Slab Regular"/>
              <a:sym typeface="Roboto Slab Regular"/>
            </a:endParaRPr>
          </a:p>
          <a:p>
            <a:pPr indent="0" lvl="0" marL="0" rtl="0" algn="just">
              <a:lnSpc>
                <a:spcPct val="100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sp>
        <p:nvSpPr>
          <p:cNvPr id="462" name="Google Shape;462;p56"/>
          <p:cNvSpPr/>
          <p:nvPr/>
        </p:nvSpPr>
        <p:spPr>
          <a:xfrm>
            <a:off x="2247000" y="1004013"/>
            <a:ext cx="4649700" cy="1261800"/>
          </a:xfrm>
          <a:prstGeom prst="rect">
            <a:avLst/>
          </a:prstGeom>
          <a:solidFill>
            <a:srgbClr val="21212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fruits = [</a:t>
            </a:r>
            <a:r>
              <a:rPr lang="es" sz="1450">
                <a:solidFill>
                  <a:srgbClr val="9CCC65"/>
                </a:solidFill>
                <a:latin typeface="Roboto Mono"/>
                <a:ea typeface="Roboto Mono"/>
                <a:cs typeface="Roboto Mono"/>
                <a:sym typeface="Roboto Mono"/>
              </a:rPr>
              <a:t>"apple"</a:t>
            </a:r>
            <a:r>
              <a:rPr lang="es" sz="1450">
                <a:solidFill>
                  <a:srgbClr val="ECEFF1"/>
                </a:solidFill>
                <a:latin typeface="Roboto Mono"/>
                <a:ea typeface="Roboto Mono"/>
                <a:cs typeface="Roboto Mono"/>
                <a:sym typeface="Roboto Mono"/>
              </a:rPr>
              <a:t>, </a:t>
            </a:r>
            <a:r>
              <a:rPr lang="es" sz="1450">
                <a:solidFill>
                  <a:srgbClr val="9CCC65"/>
                </a:solidFill>
                <a:latin typeface="Roboto Mono"/>
                <a:ea typeface="Roboto Mono"/>
                <a:cs typeface="Roboto Mono"/>
                <a:sym typeface="Roboto Mono"/>
              </a:rPr>
              <a:t>"banana"</a:t>
            </a:r>
            <a:r>
              <a:rPr lang="es" sz="1450">
                <a:solidFill>
                  <a:srgbClr val="ECEFF1"/>
                </a:solidFill>
                <a:latin typeface="Roboto Mono"/>
                <a:ea typeface="Roboto Mono"/>
                <a:cs typeface="Roboto Mono"/>
                <a:sym typeface="Roboto Mono"/>
              </a:rPr>
              <a:t>, </a:t>
            </a:r>
            <a:r>
              <a:rPr lang="es" sz="1450">
                <a:solidFill>
                  <a:srgbClr val="9CCC65"/>
                </a:solidFill>
                <a:latin typeface="Roboto Mono"/>
                <a:ea typeface="Roboto Mono"/>
                <a:cs typeface="Roboto Mono"/>
                <a:sym typeface="Roboto Mono"/>
              </a:rPr>
              <a:t>"cherry"</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for</a:t>
            </a:r>
            <a:r>
              <a:rPr lang="es" sz="1450">
                <a:solidFill>
                  <a:srgbClr val="ECEFF1"/>
                </a:solidFill>
                <a:latin typeface="Roboto Mono"/>
                <a:ea typeface="Roboto Mono"/>
                <a:cs typeface="Roboto Mono"/>
                <a:sym typeface="Roboto Mono"/>
              </a:rPr>
              <a:t> x </a:t>
            </a:r>
            <a:r>
              <a:rPr lang="es" sz="1450">
                <a:solidFill>
                  <a:srgbClr val="4DD0E1"/>
                </a:solidFill>
                <a:latin typeface="Roboto Mono"/>
                <a:ea typeface="Roboto Mono"/>
                <a:cs typeface="Roboto Mono"/>
                <a:sym typeface="Roboto Mono"/>
              </a:rPr>
              <a:t>in</a:t>
            </a:r>
            <a:r>
              <a:rPr lang="es" sz="1450">
                <a:solidFill>
                  <a:srgbClr val="ECEFF1"/>
                </a:solidFill>
                <a:latin typeface="Roboto Mono"/>
                <a:ea typeface="Roboto Mono"/>
                <a:cs typeface="Roboto Mono"/>
                <a:sym typeface="Roboto Mono"/>
              </a:rPr>
              <a:t> fruits:</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450">
                <a:solidFill>
                  <a:srgbClr val="ECEFF1"/>
                </a:solidFill>
                <a:latin typeface="Roboto Mono"/>
                <a:ea typeface="Roboto Mono"/>
                <a:cs typeface="Roboto Mono"/>
                <a:sym typeface="Roboto Mono"/>
              </a:rPr>
              <a:t>  print(x)</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t/>
            </a:r>
            <a:endParaRPr/>
          </a:p>
        </p:txBody>
      </p:sp>
      <p:sp>
        <p:nvSpPr>
          <p:cNvPr id="463" name="Google Shape;463;p56"/>
          <p:cNvSpPr txBox="1"/>
          <p:nvPr/>
        </p:nvSpPr>
        <p:spPr>
          <a:xfrm>
            <a:off x="-150" y="2482600"/>
            <a:ext cx="9144000" cy="644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rgbClr val="FFFFFF"/>
                </a:solidFill>
                <a:latin typeface="Roboto Slab Regular"/>
                <a:ea typeface="Roboto Slab Regular"/>
                <a:cs typeface="Roboto Slab Regular"/>
                <a:sym typeface="Roboto Slab Regular"/>
              </a:rPr>
              <a:t>What do you think will happen if we run this? </a:t>
            </a:r>
            <a:r>
              <a:rPr b="1" lang="es" sz="1200">
                <a:solidFill>
                  <a:srgbClr val="FFFFFF"/>
                </a:solidFill>
                <a:latin typeface="Roboto Slab"/>
                <a:ea typeface="Roboto Slab"/>
                <a:cs typeface="Roboto Slab"/>
                <a:sym typeface="Roboto Slab"/>
              </a:rPr>
              <a:t>Please raise your hand if you know!</a:t>
            </a:r>
            <a:endParaRPr b="1" sz="1200">
              <a:solidFill>
                <a:srgbClr val="FFFFFF"/>
              </a:solidFill>
              <a:latin typeface="Roboto Slab"/>
              <a:ea typeface="Roboto Slab"/>
              <a:cs typeface="Roboto Slab"/>
              <a:sym typeface="Roboto Slab"/>
            </a:endParaRPr>
          </a:p>
        </p:txBody>
      </p:sp>
      <p:sp>
        <p:nvSpPr>
          <p:cNvPr id="464" name="Google Shape;464;p56"/>
          <p:cNvSpPr/>
          <p:nvPr/>
        </p:nvSpPr>
        <p:spPr>
          <a:xfrm>
            <a:off x="3788050" y="2921500"/>
            <a:ext cx="1316700" cy="1261800"/>
          </a:xfrm>
          <a:prstGeom prst="rect">
            <a:avLst/>
          </a:prstGeom>
          <a:solidFill>
            <a:srgbClr val="21212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apple</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banana</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450">
                <a:solidFill>
                  <a:srgbClr val="ECEFF1"/>
                </a:solidFill>
                <a:latin typeface="Roboto Mono"/>
                <a:ea typeface="Roboto Mono"/>
                <a:cs typeface="Roboto Mono"/>
                <a:sym typeface="Roboto Mono"/>
              </a:rPr>
              <a:t>cherry</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4"/>
                                        </p:tgtEl>
                                        <p:attrNameLst>
                                          <p:attrName>style.visibility</p:attrName>
                                        </p:attrNameLst>
                                      </p:cBhvr>
                                      <p:to>
                                        <p:strVal val="visible"/>
                                      </p:to>
                                    </p:set>
                                    <p:animEffect filter="fade" transition="in">
                                      <p:cBhvr>
                                        <p:cTn dur="1000"/>
                                        <p:tgtEl>
                                          <p:spTgt spid="4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57"/>
          <p:cNvSpPr txBox="1"/>
          <p:nvPr/>
        </p:nvSpPr>
        <p:spPr>
          <a:xfrm>
            <a:off x="0" y="142525"/>
            <a:ext cx="9144000" cy="6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Squada One"/>
                <a:ea typeface="Squada One"/>
                <a:cs typeface="Squada One"/>
                <a:sym typeface="Squada One"/>
              </a:rPr>
              <a:t>For Loop: Cont.</a:t>
            </a:r>
            <a:endParaRPr sz="1800">
              <a:solidFill>
                <a:srgbClr val="FFFFFF"/>
              </a:solidFill>
              <a:latin typeface="Squada One"/>
              <a:ea typeface="Squada One"/>
              <a:cs typeface="Squada One"/>
              <a:sym typeface="Squada One"/>
            </a:endParaRPr>
          </a:p>
        </p:txBody>
      </p:sp>
      <p:sp>
        <p:nvSpPr>
          <p:cNvPr id="470" name="Google Shape;470;p57"/>
          <p:cNvSpPr txBox="1"/>
          <p:nvPr/>
        </p:nvSpPr>
        <p:spPr>
          <a:xfrm>
            <a:off x="301750" y="608900"/>
            <a:ext cx="8289300" cy="644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s" sz="1200">
                <a:solidFill>
                  <a:srgbClr val="FFFFFF"/>
                </a:solidFill>
                <a:latin typeface="Roboto Slab Regular"/>
                <a:ea typeface="Roboto Slab Regular"/>
                <a:cs typeface="Roboto Slab Regular"/>
                <a:sym typeface="Roboto Slab Regular"/>
              </a:rPr>
              <a:t>So, </a:t>
            </a:r>
            <a:r>
              <a:rPr lang="es" sz="1200">
                <a:solidFill>
                  <a:srgbClr val="FFFFFF"/>
                </a:solidFill>
                <a:latin typeface="Roboto Slab Regular"/>
                <a:ea typeface="Roboto Slab Regular"/>
                <a:cs typeface="Roboto Slab Regular"/>
                <a:sym typeface="Roboto Slab Regular"/>
              </a:rPr>
              <a:t>let's</a:t>
            </a:r>
            <a:r>
              <a:rPr lang="es" sz="1200">
                <a:solidFill>
                  <a:srgbClr val="FFFFFF"/>
                </a:solidFill>
                <a:latin typeface="Roboto Slab Regular"/>
                <a:ea typeface="Roboto Slab Regular"/>
                <a:cs typeface="Roboto Slab Regular"/>
                <a:sym typeface="Roboto Slab Regular"/>
              </a:rPr>
              <a:t> understand how we got the output that we did!</a:t>
            </a:r>
            <a:endParaRPr sz="1200">
              <a:solidFill>
                <a:srgbClr val="FFFFFF"/>
              </a:solidFill>
              <a:latin typeface="Roboto Slab Regular"/>
              <a:ea typeface="Roboto Slab Regular"/>
              <a:cs typeface="Roboto Slab Regular"/>
              <a:sym typeface="Roboto Slab Regular"/>
            </a:endParaRPr>
          </a:p>
        </p:txBody>
      </p:sp>
      <p:sp>
        <p:nvSpPr>
          <p:cNvPr id="471" name="Google Shape;471;p57"/>
          <p:cNvSpPr txBox="1"/>
          <p:nvPr/>
        </p:nvSpPr>
        <p:spPr>
          <a:xfrm>
            <a:off x="301750" y="1143875"/>
            <a:ext cx="8289300" cy="64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When the program starts, we see the list, with “apple”, “banana” and “cherry”. After that, a loop starts. When it starts, it begins </a:t>
            </a:r>
            <a:r>
              <a:rPr lang="es" sz="1200">
                <a:solidFill>
                  <a:srgbClr val="FFFFFF"/>
                </a:solidFill>
                <a:latin typeface="Roboto Slab Regular"/>
                <a:ea typeface="Roboto Slab Regular"/>
                <a:cs typeface="Roboto Slab Regular"/>
                <a:sym typeface="Roboto Slab Regular"/>
              </a:rPr>
              <a:t>iterating</a:t>
            </a:r>
            <a:r>
              <a:rPr lang="es" sz="1200">
                <a:solidFill>
                  <a:srgbClr val="FFFFFF"/>
                </a:solidFill>
                <a:latin typeface="Roboto Slab Regular"/>
                <a:ea typeface="Roboto Slab Regular"/>
                <a:cs typeface="Roboto Slab Regular"/>
                <a:sym typeface="Roboto Slab Regular"/>
              </a:rPr>
              <a:t> through the list, as you can see when it says </a:t>
            </a:r>
            <a:r>
              <a:rPr b="1" lang="es" sz="1200">
                <a:solidFill>
                  <a:srgbClr val="FFFFFF"/>
                </a:solidFill>
                <a:latin typeface="Roboto Slab"/>
                <a:ea typeface="Roboto Slab"/>
                <a:cs typeface="Roboto Slab"/>
                <a:sym typeface="Roboto Slab"/>
              </a:rPr>
              <a:t>in fruits</a:t>
            </a:r>
            <a:r>
              <a:rPr lang="es" sz="1200">
                <a:solidFill>
                  <a:srgbClr val="FFFFFF"/>
                </a:solidFill>
                <a:latin typeface="Roboto Slab Regular"/>
                <a:ea typeface="Roboto Slab Regular"/>
                <a:cs typeface="Roboto Slab Regular"/>
                <a:sym typeface="Roboto Slab Regular"/>
              </a:rPr>
              <a:t>. Meaning </a:t>
            </a:r>
            <a:r>
              <a:rPr b="1" lang="es" sz="1200">
                <a:solidFill>
                  <a:srgbClr val="FFFFFF"/>
                </a:solidFill>
                <a:latin typeface="Roboto Slab"/>
                <a:ea typeface="Roboto Slab"/>
                <a:cs typeface="Roboto Slab"/>
                <a:sym typeface="Roboto Slab"/>
              </a:rPr>
              <a:t>in the list fruits</a:t>
            </a:r>
            <a:r>
              <a:rPr lang="es" sz="1200">
                <a:solidFill>
                  <a:srgbClr val="FFFFFF"/>
                </a:solidFill>
                <a:latin typeface="Roboto Slab Regular"/>
                <a:ea typeface="Roboto Slab Regular"/>
                <a:cs typeface="Roboto Slab Regular"/>
                <a:sym typeface="Roboto Slab Regular"/>
              </a:rPr>
              <a:t>. </a:t>
            </a:r>
            <a:endParaRPr sz="1200">
              <a:solidFill>
                <a:srgbClr val="FFFFFF"/>
              </a:solidFill>
              <a:latin typeface="Roboto Slab Regular"/>
              <a:ea typeface="Roboto Slab Regular"/>
              <a:cs typeface="Roboto Slab Regular"/>
              <a:sym typeface="Roboto Slab Regular"/>
            </a:endParaRPr>
          </a:p>
          <a:p>
            <a:pPr indent="0" lvl="0" marL="0" rtl="0" algn="l">
              <a:lnSpc>
                <a:spcPct val="100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So, when it begins to do that, it goes onto the 1st “thing” in the list (index 0). When that happens, the </a:t>
            </a:r>
            <a:r>
              <a:rPr b="1" lang="es" sz="1200">
                <a:solidFill>
                  <a:srgbClr val="FFFFFF"/>
                </a:solidFill>
                <a:latin typeface="Roboto Slab"/>
                <a:ea typeface="Roboto Slab"/>
                <a:cs typeface="Roboto Slab"/>
                <a:sym typeface="Roboto Slab"/>
              </a:rPr>
              <a:t>x</a:t>
            </a:r>
            <a:r>
              <a:rPr lang="es" sz="1200">
                <a:solidFill>
                  <a:srgbClr val="FFFFFF"/>
                </a:solidFill>
                <a:latin typeface="Roboto Slab Regular"/>
                <a:ea typeface="Roboto Slab Regular"/>
                <a:cs typeface="Roboto Slab Regular"/>
                <a:sym typeface="Roboto Slab Regular"/>
              </a:rPr>
              <a:t> becomes that first item in the list. So what happens first in the list is basically </a:t>
            </a:r>
            <a:r>
              <a:rPr b="1" lang="es" sz="1200">
                <a:solidFill>
                  <a:srgbClr val="FFFFFF"/>
                </a:solidFill>
                <a:latin typeface="Roboto Slab"/>
                <a:ea typeface="Roboto Slab"/>
                <a:cs typeface="Roboto Slab"/>
                <a:sym typeface="Roboto Slab"/>
              </a:rPr>
              <a:t>x = fruits[0] → x = “apple”.</a:t>
            </a:r>
            <a:r>
              <a:rPr lang="es" sz="1200">
                <a:solidFill>
                  <a:srgbClr val="FFFFFF"/>
                </a:solidFill>
                <a:latin typeface="Roboto Slab Regular"/>
                <a:ea typeface="Roboto Slab Regular"/>
                <a:cs typeface="Roboto Slab Regular"/>
                <a:sym typeface="Roboto Slab Regular"/>
              </a:rPr>
              <a:t> </a:t>
            </a:r>
            <a:endParaRPr sz="1200">
              <a:solidFill>
                <a:srgbClr val="FFFFFF"/>
              </a:solidFill>
              <a:latin typeface="Roboto Slab Regular"/>
              <a:ea typeface="Roboto Slab Regular"/>
              <a:cs typeface="Roboto Slab Regular"/>
              <a:sym typeface="Roboto Slab Regular"/>
            </a:endParaRPr>
          </a:p>
          <a:p>
            <a:pPr indent="0" lvl="0" marL="0" rtl="0" algn="l">
              <a:lnSpc>
                <a:spcPct val="100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After that, we can use that variable </a:t>
            </a:r>
            <a:r>
              <a:rPr b="1" lang="es" sz="1200">
                <a:solidFill>
                  <a:srgbClr val="FFFFFF"/>
                </a:solidFill>
                <a:latin typeface="Roboto Slab"/>
                <a:ea typeface="Roboto Slab"/>
                <a:cs typeface="Roboto Slab"/>
                <a:sym typeface="Roboto Slab"/>
              </a:rPr>
              <a:t>x</a:t>
            </a:r>
            <a:r>
              <a:rPr lang="es" sz="1200">
                <a:solidFill>
                  <a:srgbClr val="FFFFFF"/>
                </a:solidFill>
                <a:latin typeface="Roboto Slab Regular"/>
                <a:ea typeface="Roboto Slab Regular"/>
                <a:cs typeface="Roboto Slab Regular"/>
                <a:sym typeface="Roboto Slab Regular"/>
              </a:rPr>
              <a:t> to do something that with that part of the… in this case list! Here, we printed x, meaning that the x got defined as a part of the list, </a:t>
            </a:r>
            <a:r>
              <a:rPr lang="es" sz="1200">
                <a:solidFill>
                  <a:srgbClr val="FFFFFF"/>
                </a:solidFill>
                <a:latin typeface="Roboto Slab Regular"/>
                <a:ea typeface="Roboto Slab Regular"/>
                <a:cs typeface="Roboto Slab Regular"/>
                <a:sym typeface="Roboto Slab Regular"/>
              </a:rPr>
              <a:t>and</a:t>
            </a:r>
            <a:r>
              <a:rPr lang="es" sz="1200">
                <a:solidFill>
                  <a:srgbClr val="FFFFFF"/>
                </a:solidFill>
                <a:latin typeface="Roboto Slab Regular"/>
                <a:ea typeface="Roboto Slab Regular"/>
                <a:cs typeface="Roboto Slab Regular"/>
                <a:sym typeface="Roboto Slab Regular"/>
              </a:rPr>
              <a:t> </a:t>
            </a:r>
            <a:r>
              <a:rPr lang="es" sz="1200">
                <a:solidFill>
                  <a:srgbClr val="FFFFFF"/>
                </a:solidFill>
                <a:latin typeface="Roboto Slab Regular"/>
                <a:ea typeface="Roboto Slab Regular"/>
                <a:cs typeface="Roboto Slab Regular"/>
                <a:sym typeface="Roboto Slab Regular"/>
              </a:rPr>
              <a:t>then</a:t>
            </a:r>
            <a:r>
              <a:rPr lang="es" sz="1200">
                <a:solidFill>
                  <a:srgbClr val="FFFFFF"/>
                </a:solidFill>
                <a:latin typeface="Roboto Slab Regular"/>
                <a:ea typeface="Roboto Slab Regular"/>
                <a:cs typeface="Roboto Slab Regular"/>
                <a:sym typeface="Roboto Slab Regular"/>
              </a:rPr>
              <a:t> we can call that variable so when we print it the first time, it will print out “apple”. </a:t>
            </a:r>
            <a:endParaRPr sz="1200">
              <a:solidFill>
                <a:srgbClr val="FFFFFF"/>
              </a:solidFill>
              <a:latin typeface="Roboto Slab Regular"/>
              <a:ea typeface="Roboto Slab Regular"/>
              <a:cs typeface="Roboto Slab Regular"/>
              <a:sym typeface="Roboto Slab Regular"/>
            </a:endParaRPr>
          </a:p>
          <a:p>
            <a:pPr indent="0" lvl="0" marL="0" rtl="0" algn="l">
              <a:lnSpc>
                <a:spcPct val="100000"/>
              </a:lnSpc>
              <a:spcBef>
                <a:spcPts val="1600"/>
              </a:spcBef>
              <a:spcAft>
                <a:spcPts val="1600"/>
              </a:spcAft>
              <a:buNone/>
            </a:pPr>
            <a:r>
              <a:rPr lang="es" sz="1200">
                <a:solidFill>
                  <a:srgbClr val="FFFFFF"/>
                </a:solidFill>
                <a:latin typeface="Roboto Slab Regular"/>
                <a:ea typeface="Roboto Slab Regular"/>
                <a:cs typeface="Roboto Slab Regular"/>
                <a:sym typeface="Roboto Slab Regular"/>
              </a:rPr>
              <a:t>When we do print that variable, the body of the loop ends! So, as we could see in the flowchart, the program will check if that was </a:t>
            </a:r>
            <a:r>
              <a:rPr lang="es" sz="1200">
                <a:solidFill>
                  <a:srgbClr val="FFFFFF"/>
                </a:solidFill>
                <a:latin typeface="Roboto Slab Regular"/>
                <a:ea typeface="Roboto Slab Regular"/>
                <a:cs typeface="Roboto Slab Regular"/>
                <a:sym typeface="Roboto Slab Regular"/>
              </a:rPr>
              <a:t>the</a:t>
            </a:r>
            <a:r>
              <a:rPr lang="es" sz="1200">
                <a:solidFill>
                  <a:srgbClr val="FFFFFF"/>
                </a:solidFill>
                <a:latin typeface="Roboto Slab Regular"/>
                <a:ea typeface="Roboto Slab Regular"/>
                <a:cs typeface="Roboto Slab Regular"/>
                <a:sym typeface="Roboto Slab Regular"/>
              </a:rPr>
              <a:t> last item in the original list, and if </a:t>
            </a:r>
            <a:r>
              <a:rPr lang="es" sz="1200">
                <a:solidFill>
                  <a:srgbClr val="FFFFFF"/>
                </a:solidFill>
                <a:latin typeface="Roboto Slab Regular"/>
                <a:ea typeface="Roboto Slab Regular"/>
                <a:cs typeface="Roboto Slab Regular"/>
                <a:sym typeface="Roboto Slab Regular"/>
              </a:rPr>
              <a:t>it's</a:t>
            </a:r>
            <a:r>
              <a:rPr lang="es" sz="1200">
                <a:solidFill>
                  <a:srgbClr val="FFFFFF"/>
                </a:solidFill>
                <a:latin typeface="Roboto Slab Regular"/>
                <a:ea typeface="Roboto Slab Regular"/>
                <a:cs typeface="Roboto Slab Regular"/>
                <a:sym typeface="Roboto Slab Regular"/>
              </a:rPr>
              <a:t> not the last one the loop will re-</a:t>
            </a:r>
            <a:r>
              <a:rPr lang="es" sz="1200">
                <a:solidFill>
                  <a:srgbClr val="FFFFFF"/>
                </a:solidFill>
                <a:latin typeface="Roboto Slab Regular"/>
                <a:ea typeface="Roboto Slab Regular"/>
                <a:cs typeface="Roboto Slab Regular"/>
                <a:sym typeface="Roboto Slab Regular"/>
              </a:rPr>
              <a:t>assign</a:t>
            </a:r>
            <a:r>
              <a:rPr lang="es" sz="1200">
                <a:solidFill>
                  <a:srgbClr val="FFFFFF"/>
                </a:solidFill>
                <a:latin typeface="Roboto Slab Regular"/>
                <a:ea typeface="Roboto Slab Regular"/>
                <a:cs typeface="Roboto Slab Regular"/>
                <a:sym typeface="Roboto Slab Regular"/>
              </a:rPr>
              <a:t> </a:t>
            </a:r>
            <a:r>
              <a:rPr b="1" lang="es" sz="1200">
                <a:solidFill>
                  <a:srgbClr val="FFFFFF"/>
                </a:solidFill>
                <a:latin typeface="Roboto Slab"/>
                <a:ea typeface="Roboto Slab"/>
                <a:cs typeface="Roboto Slab"/>
                <a:sym typeface="Roboto Slab"/>
              </a:rPr>
              <a:t>x </a:t>
            </a:r>
            <a:r>
              <a:rPr lang="es" sz="1200">
                <a:solidFill>
                  <a:srgbClr val="FFFFFF"/>
                </a:solidFill>
                <a:latin typeface="Roboto Slab Regular"/>
                <a:ea typeface="Roboto Slab Regular"/>
                <a:cs typeface="Roboto Slab Regular"/>
                <a:sym typeface="Roboto Slab Regular"/>
              </a:rPr>
              <a:t> to the next item in the </a:t>
            </a:r>
            <a:r>
              <a:rPr b="1" lang="es" sz="1200">
                <a:solidFill>
                  <a:srgbClr val="FFFFFF"/>
                </a:solidFill>
                <a:latin typeface="Roboto Slab"/>
                <a:ea typeface="Roboto Slab"/>
                <a:cs typeface="Roboto Slab"/>
                <a:sym typeface="Roboto Slab"/>
              </a:rPr>
              <a:t>sequence</a:t>
            </a:r>
            <a:r>
              <a:rPr lang="es" sz="1200">
                <a:solidFill>
                  <a:srgbClr val="FFFFFF"/>
                </a:solidFill>
                <a:latin typeface="Roboto Slab Regular"/>
                <a:ea typeface="Roboto Slab Regular"/>
                <a:cs typeface="Roboto Slab Regular"/>
                <a:sym typeface="Roboto Slab Regular"/>
              </a:rPr>
              <a:t>, or in this case, the fruits list. So the second time around, </a:t>
            </a:r>
            <a:r>
              <a:rPr b="1" lang="es" sz="1200">
                <a:solidFill>
                  <a:srgbClr val="FFFFFF"/>
                </a:solidFill>
                <a:latin typeface="Roboto Slab"/>
                <a:ea typeface="Roboto Slab"/>
                <a:cs typeface="Roboto Slab"/>
                <a:sym typeface="Roboto Slab"/>
              </a:rPr>
              <a:t>x </a:t>
            </a:r>
            <a:r>
              <a:rPr lang="es" sz="1200">
                <a:solidFill>
                  <a:srgbClr val="FFFFFF"/>
                </a:solidFill>
                <a:latin typeface="Roboto Slab Regular"/>
                <a:ea typeface="Roboto Slab Regular"/>
                <a:cs typeface="Roboto Slab Regular"/>
                <a:sym typeface="Roboto Slab Regular"/>
              </a:rPr>
              <a:t> will become “banana” and then will print “banana” out. The third time around, it will, again, become “cherry” and print that out. After that, it will see that “cherry” was the last item in the list and will stop the loop</a:t>
            </a:r>
            <a:endParaRPr sz="1200">
              <a:solidFill>
                <a:srgbClr val="FFFFFF"/>
              </a:solidFill>
              <a:latin typeface="Roboto Slab Regular"/>
              <a:ea typeface="Roboto Slab Regular"/>
              <a:cs typeface="Roboto Slab Regular"/>
              <a:sym typeface="Roboto Slab Regular"/>
            </a:endParaRPr>
          </a:p>
        </p:txBody>
      </p:sp>
      <p:sp>
        <p:nvSpPr>
          <p:cNvPr id="472" name="Google Shape;472;p57"/>
          <p:cNvSpPr/>
          <p:nvPr/>
        </p:nvSpPr>
        <p:spPr>
          <a:xfrm>
            <a:off x="2630100" y="4122200"/>
            <a:ext cx="3883800" cy="897000"/>
          </a:xfrm>
          <a:prstGeom prst="rect">
            <a:avLst/>
          </a:prstGeom>
          <a:solidFill>
            <a:srgbClr val="21212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250">
                <a:solidFill>
                  <a:srgbClr val="ECEFF1"/>
                </a:solidFill>
                <a:latin typeface="Roboto Mono"/>
                <a:ea typeface="Roboto Mono"/>
                <a:cs typeface="Roboto Mono"/>
                <a:sym typeface="Roboto Mono"/>
              </a:rPr>
              <a:t>fruits = [</a:t>
            </a:r>
            <a:r>
              <a:rPr lang="es" sz="1250">
                <a:solidFill>
                  <a:srgbClr val="9CCC65"/>
                </a:solidFill>
                <a:latin typeface="Roboto Mono"/>
                <a:ea typeface="Roboto Mono"/>
                <a:cs typeface="Roboto Mono"/>
                <a:sym typeface="Roboto Mono"/>
              </a:rPr>
              <a:t>"apple"</a:t>
            </a:r>
            <a:r>
              <a:rPr lang="es" sz="1250">
                <a:solidFill>
                  <a:srgbClr val="ECEFF1"/>
                </a:solidFill>
                <a:latin typeface="Roboto Mono"/>
                <a:ea typeface="Roboto Mono"/>
                <a:cs typeface="Roboto Mono"/>
                <a:sym typeface="Roboto Mono"/>
              </a:rPr>
              <a:t>, </a:t>
            </a:r>
            <a:r>
              <a:rPr lang="es" sz="1250">
                <a:solidFill>
                  <a:srgbClr val="9CCC65"/>
                </a:solidFill>
                <a:latin typeface="Roboto Mono"/>
                <a:ea typeface="Roboto Mono"/>
                <a:cs typeface="Roboto Mono"/>
                <a:sym typeface="Roboto Mono"/>
              </a:rPr>
              <a:t>"banana"</a:t>
            </a:r>
            <a:r>
              <a:rPr lang="es" sz="1250">
                <a:solidFill>
                  <a:srgbClr val="ECEFF1"/>
                </a:solidFill>
                <a:latin typeface="Roboto Mono"/>
                <a:ea typeface="Roboto Mono"/>
                <a:cs typeface="Roboto Mono"/>
                <a:sym typeface="Roboto Mono"/>
              </a:rPr>
              <a:t>, </a:t>
            </a:r>
            <a:r>
              <a:rPr lang="es" sz="1250">
                <a:solidFill>
                  <a:srgbClr val="9CCC65"/>
                </a:solidFill>
                <a:latin typeface="Roboto Mono"/>
                <a:ea typeface="Roboto Mono"/>
                <a:cs typeface="Roboto Mono"/>
                <a:sym typeface="Roboto Mono"/>
              </a:rPr>
              <a:t>"cherry"</a:t>
            </a:r>
            <a:r>
              <a:rPr lang="es" sz="1250">
                <a:solidFill>
                  <a:srgbClr val="ECEFF1"/>
                </a:solidFill>
                <a:latin typeface="Roboto Mono"/>
                <a:ea typeface="Roboto Mono"/>
                <a:cs typeface="Roboto Mono"/>
                <a:sym typeface="Roboto Mono"/>
              </a:rPr>
              <a:t>]</a:t>
            </a:r>
            <a:endParaRPr sz="12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250">
                <a:solidFill>
                  <a:srgbClr val="4DD0E1"/>
                </a:solidFill>
                <a:latin typeface="Roboto Mono"/>
                <a:ea typeface="Roboto Mono"/>
                <a:cs typeface="Roboto Mono"/>
                <a:sym typeface="Roboto Mono"/>
              </a:rPr>
              <a:t>for</a:t>
            </a:r>
            <a:r>
              <a:rPr lang="es" sz="1250">
                <a:solidFill>
                  <a:srgbClr val="ECEFF1"/>
                </a:solidFill>
                <a:latin typeface="Roboto Mono"/>
                <a:ea typeface="Roboto Mono"/>
                <a:cs typeface="Roboto Mono"/>
                <a:sym typeface="Roboto Mono"/>
              </a:rPr>
              <a:t> x </a:t>
            </a:r>
            <a:r>
              <a:rPr lang="es" sz="1250">
                <a:solidFill>
                  <a:srgbClr val="4DD0E1"/>
                </a:solidFill>
                <a:latin typeface="Roboto Mono"/>
                <a:ea typeface="Roboto Mono"/>
                <a:cs typeface="Roboto Mono"/>
                <a:sym typeface="Roboto Mono"/>
              </a:rPr>
              <a:t>in</a:t>
            </a:r>
            <a:r>
              <a:rPr lang="es" sz="1250">
                <a:solidFill>
                  <a:srgbClr val="ECEFF1"/>
                </a:solidFill>
                <a:latin typeface="Roboto Mono"/>
                <a:ea typeface="Roboto Mono"/>
                <a:cs typeface="Roboto Mono"/>
                <a:sym typeface="Roboto Mono"/>
              </a:rPr>
              <a:t> fruits:</a:t>
            </a:r>
            <a:endParaRPr sz="12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None/>
            </a:pPr>
            <a:r>
              <a:rPr lang="es" sz="1250">
                <a:solidFill>
                  <a:srgbClr val="ECEFF1"/>
                </a:solidFill>
                <a:latin typeface="Roboto Mono"/>
                <a:ea typeface="Roboto Mono"/>
                <a:cs typeface="Roboto Mono"/>
                <a:sym typeface="Roboto Mono"/>
              </a:rPr>
              <a:t>  print(x)</a:t>
            </a:r>
            <a:endParaRPr sz="1250">
              <a:solidFill>
                <a:srgbClr val="ECEFF1"/>
              </a:solidFill>
              <a:latin typeface="Roboto Mono"/>
              <a:ea typeface="Roboto Mono"/>
              <a:cs typeface="Roboto Mono"/>
              <a:sym typeface="Roboto Mono"/>
            </a:endParaRPr>
          </a:p>
          <a:p>
            <a:pPr indent="0" lvl="0" marL="0" rtl="0" algn="l">
              <a:spcBef>
                <a:spcPts val="0"/>
              </a:spcBef>
              <a:spcAft>
                <a:spcPts val="0"/>
              </a:spcAft>
              <a:buNone/>
            </a:pPr>
            <a:r>
              <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58"/>
          <p:cNvSpPr txBox="1"/>
          <p:nvPr/>
        </p:nvSpPr>
        <p:spPr>
          <a:xfrm>
            <a:off x="0" y="142525"/>
            <a:ext cx="9144000" cy="6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Squada One"/>
                <a:ea typeface="Squada One"/>
                <a:cs typeface="Squada One"/>
                <a:sym typeface="Squada One"/>
              </a:rPr>
              <a:t>Quick Review: For Loop Syntax</a:t>
            </a:r>
            <a:endParaRPr sz="1800">
              <a:solidFill>
                <a:srgbClr val="FFFFFF"/>
              </a:solidFill>
              <a:latin typeface="Squada One"/>
              <a:ea typeface="Squada One"/>
              <a:cs typeface="Squada One"/>
              <a:sym typeface="Squada One"/>
            </a:endParaRPr>
          </a:p>
        </p:txBody>
      </p:sp>
      <p:sp>
        <p:nvSpPr>
          <p:cNvPr id="478" name="Google Shape;478;p58"/>
          <p:cNvSpPr txBox="1"/>
          <p:nvPr/>
        </p:nvSpPr>
        <p:spPr>
          <a:xfrm>
            <a:off x="1457425" y="1712150"/>
            <a:ext cx="6622200" cy="9339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4DD0E1"/>
                </a:solidFill>
                <a:latin typeface="Roboto Mono"/>
                <a:ea typeface="Roboto Mono"/>
                <a:cs typeface="Roboto Mono"/>
                <a:sym typeface="Roboto Mono"/>
              </a:rPr>
              <a:t>for</a:t>
            </a:r>
            <a:r>
              <a:rPr lang="es" sz="2400">
                <a:solidFill>
                  <a:srgbClr val="ECEFF1"/>
                </a:solidFill>
                <a:latin typeface="Roboto Mono"/>
                <a:ea typeface="Roboto Mono"/>
                <a:cs typeface="Roboto Mono"/>
                <a:sym typeface="Roboto Mono"/>
              </a:rPr>
              <a:t> item </a:t>
            </a:r>
            <a:r>
              <a:rPr lang="es" sz="2400">
                <a:solidFill>
                  <a:srgbClr val="4DD0E1"/>
                </a:solidFill>
                <a:latin typeface="Roboto Mono"/>
                <a:ea typeface="Roboto Mono"/>
                <a:cs typeface="Roboto Mono"/>
                <a:sym typeface="Roboto Mono"/>
              </a:rPr>
              <a:t>in</a:t>
            </a:r>
            <a:r>
              <a:rPr lang="es" sz="2400">
                <a:solidFill>
                  <a:srgbClr val="ECEFF1"/>
                </a:solidFill>
                <a:latin typeface="Roboto Mono"/>
                <a:ea typeface="Roboto Mono"/>
                <a:cs typeface="Roboto Mono"/>
                <a:sym typeface="Roboto Mono"/>
              </a:rPr>
              <a:t> interable_object:</a:t>
            </a:r>
            <a:endParaRPr sz="24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2400">
                <a:solidFill>
                  <a:srgbClr val="ECEFF1"/>
                </a:solidFill>
                <a:latin typeface="Roboto Mono"/>
                <a:ea typeface="Roboto Mono"/>
                <a:cs typeface="Roboto Mono"/>
                <a:sym typeface="Roboto Mono"/>
              </a:rPr>
              <a:t>    </a:t>
            </a:r>
            <a:r>
              <a:rPr lang="es" sz="2400">
                <a:solidFill>
                  <a:srgbClr val="F06292"/>
                </a:solidFill>
                <a:latin typeface="Roboto Mono"/>
                <a:ea typeface="Roboto Mono"/>
                <a:cs typeface="Roboto Mono"/>
                <a:sym typeface="Roboto Mono"/>
              </a:rPr>
              <a:t># do something with each item</a:t>
            </a:r>
            <a:endParaRPr sz="2400">
              <a:solidFill>
                <a:srgbClr val="F06292"/>
              </a:solidFill>
              <a:latin typeface="Roboto Mono"/>
              <a:ea typeface="Roboto Mono"/>
              <a:cs typeface="Roboto Mono"/>
              <a:sym typeface="Roboto Mono"/>
            </a:endParaRPr>
          </a:p>
        </p:txBody>
      </p:sp>
      <p:cxnSp>
        <p:nvCxnSpPr>
          <p:cNvPr id="479" name="Google Shape;479;p58"/>
          <p:cNvCxnSpPr/>
          <p:nvPr/>
        </p:nvCxnSpPr>
        <p:spPr>
          <a:xfrm flipH="1" rot="10800000">
            <a:off x="849000" y="2228575"/>
            <a:ext cx="891600" cy="1224000"/>
          </a:xfrm>
          <a:prstGeom prst="straightConnector1">
            <a:avLst/>
          </a:prstGeom>
          <a:noFill/>
          <a:ln cap="flat" cmpd="sng" w="9525">
            <a:solidFill>
              <a:srgbClr val="FF0000"/>
            </a:solidFill>
            <a:prstDash val="solid"/>
            <a:round/>
            <a:headEnd len="med" w="med" type="none"/>
            <a:tailEnd len="med" w="med" type="triangle"/>
          </a:ln>
        </p:spPr>
      </p:cxnSp>
      <p:sp>
        <p:nvSpPr>
          <p:cNvPr id="480" name="Google Shape;480;p58"/>
          <p:cNvSpPr txBox="1"/>
          <p:nvPr/>
        </p:nvSpPr>
        <p:spPr>
          <a:xfrm>
            <a:off x="169800" y="3544550"/>
            <a:ext cx="2065800" cy="42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Name / Type of Loop</a:t>
            </a:r>
            <a:endParaRPr>
              <a:solidFill>
                <a:srgbClr val="FFFFFF"/>
              </a:solidFill>
              <a:latin typeface="Roboto Slab Regular"/>
              <a:ea typeface="Roboto Slab Regular"/>
              <a:cs typeface="Roboto Slab Regular"/>
              <a:sym typeface="Roboto Slab Regular"/>
            </a:endParaRPr>
          </a:p>
        </p:txBody>
      </p:sp>
      <p:cxnSp>
        <p:nvCxnSpPr>
          <p:cNvPr id="481" name="Google Shape;481;p58"/>
          <p:cNvCxnSpPr/>
          <p:nvPr/>
        </p:nvCxnSpPr>
        <p:spPr>
          <a:xfrm>
            <a:off x="1754600" y="1238125"/>
            <a:ext cx="877500" cy="629700"/>
          </a:xfrm>
          <a:prstGeom prst="straightConnector1">
            <a:avLst/>
          </a:prstGeom>
          <a:noFill/>
          <a:ln cap="flat" cmpd="sng" w="9525">
            <a:solidFill>
              <a:srgbClr val="FF0000"/>
            </a:solidFill>
            <a:prstDash val="solid"/>
            <a:round/>
            <a:headEnd len="med" w="med" type="none"/>
            <a:tailEnd len="med" w="med" type="triangle"/>
          </a:ln>
        </p:spPr>
      </p:cxnSp>
      <p:sp>
        <p:nvSpPr>
          <p:cNvPr id="482" name="Google Shape;482;p58"/>
          <p:cNvSpPr txBox="1"/>
          <p:nvPr/>
        </p:nvSpPr>
        <p:spPr>
          <a:xfrm>
            <a:off x="127350" y="728725"/>
            <a:ext cx="4478400" cy="42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Name of our temporary variable (this can be anything, but best to be related to your loop)</a:t>
            </a:r>
            <a:endParaRPr>
              <a:solidFill>
                <a:srgbClr val="FFFFFF"/>
              </a:solidFill>
              <a:latin typeface="Roboto Slab Regular"/>
              <a:ea typeface="Roboto Slab Regular"/>
              <a:cs typeface="Roboto Slab Regular"/>
              <a:sym typeface="Roboto Slab Regular"/>
            </a:endParaRPr>
          </a:p>
        </p:txBody>
      </p:sp>
      <p:cxnSp>
        <p:nvCxnSpPr>
          <p:cNvPr id="483" name="Google Shape;483;p58"/>
          <p:cNvCxnSpPr/>
          <p:nvPr/>
        </p:nvCxnSpPr>
        <p:spPr>
          <a:xfrm flipH="1">
            <a:off x="5285025" y="1266425"/>
            <a:ext cx="1153200" cy="516600"/>
          </a:xfrm>
          <a:prstGeom prst="straightConnector1">
            <a:avLst/>
          </a:prstGeom>
          <a:noFill/>
          <a:ln cap="flat" cmpd="sng" w="9525">
            <a:solidFill>
              <a:srgbClr val="FF0000"/>
            </a:solidFill>
            <a:prstDash val="solid"/>
            <a:round/>
            <a:headEnd len="med" w="med" type="none"/>
            <a:tailEnd len="med" w="med" type="triangle"/>
          </a:ln>
        </p:spPr>
      </p:cxnSp>
      <p:sp>
        <p:nvSpPr>
          <p:cNvPr id="484" name="Google Shape;484;p58"/>
          <p:cNvSpPr txBox="1"/>
          <p:nvPr/>
        </p:nvSpPr>
        <p:spPr>
          <a:xfrm>
            <a:off x="6013825" y="758925"/>
            <a:ext cx="2065800" cy="42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The object we want the for loop to apply to </a:t>
            </a:r>
            <a:endParaRPr>
              <a:solidFill>
                <a:srgbClr val="FFFFFF"/>
              </a:solidFill>
              <a:latin typeface="Roboto Slab Regular"/>
              <a:ea typeface="Roboto Slab Regular"/>
              <a:cs typeface="Roboto Slab Regular"/>
              <a:sym typeface="Roboto Slab Regular"/>
            </a:endParaRPr>
          </a:p>
        </p:txBody>
      </p:sp>
      <p:cxnSp>
        <p:nvCxnSpPr>
          <p:cNvPr id="485" name="Google Shape;485;p58"/>
          <p:cNvCxnSpPr/>
          <p:nvPr/>
        </p:nvCxnSpPr>
        <p:spPr>
          <a:xfrm>
            <a:off x="2235700" y="2490400"/>
            <a:ext cx="0" cy="438600"/>
          </a:xfrm>
          <a:prstGeom prst="straightConnector1">
            <a:avLst/>
          </a:prstGeom>
          <a:noFill/>
          <a:ln cap="flat" cmpd="sng" w="19050">
            <a:solidFill>
              <a:srgbClr val="FF0000"/>
            </a:solidFill>
            <a:prstDash val="solid"/>
            <a:round/>
            <a:headEnd len="med" w="med" type="none"/>
            <a:tailEnd len="med" w="med" type="none"/>
          </a:ln>
        </p:spPr>
      </p:cxnSp>
      <p:cxnSp>
        <p:nvCxnSpPr>
          <p:cNvPr id="486" name="Google Shape;486;p58"/>
          <p:cNvCxnSpPr/>
          <p:nvPr/>
        </p:nvCxnSpPr>
        <p:spPr>
          <a:xfrm>
            <a:off x="7683400" y="2490400"/>
            <a:ext cx="0" cy="438600"/>
          </a:xfrm>
          <a:prstGeom prst="straightConnector1">
            <a:avLst/>
          </a:prstGeom>
          <a:noFill/>
          <a:ln cap="flat" cmpd="sng" w="19050">
            <a:solidFill>
              <a:srgbClr val="FF0000"/>
            </a:solidFill>
            <a:prstDash val="solid"/>
            <a:round/>
            <a:headEnd len="med" w="med" type="none"/>
            <a:tailEnd len="med" w="med" type="none"/>
          </a:ln>
        </p:spPr>
      </p:cxnSp>
      <p:cxnSp>
        <p:nvCxnSpPr>
          <p:cNvPr id="487" name="Google Shape;487;p58"/>
          <p:cNvCxnSpPr/>
          <p:nvPr/>
        </p:nvCxnSpPr>
        <p:spPr>
          <a:xfrm>
            <a:off x="2235700" y="2921950"/>
            <a:ext cx="5447700" cy="0"/>
          </a:xfrm>
          <a:prstGeom prst="straightConnector1">
            <a:avLst/>
          </a:prstGeom>
          <a:noFill/>
          <a:ln cap="flat" cmpd="sng" w="19050">
            <a:solidFill>
              <a:srgbClr val="FF0000"/>
            </a:solidFill>
            <a:prstDash val="solid"/>
            <a:round/>
            <a:headEnd len="med" w="med" type="none"/>
            <a:tailEnd len="med" w="med" type="none"/>
          </a:ln>
        </p:spPr>
      </p:cxnSp>
      <p:cxnSp>
        <p:nvCxnSpPr>
          <p:cNvPr id="488" name="Google Shape;488;p58"/>
          <p:cNvCxnSpPr/>
          <p:nvPr/>
        </p:nvCxnSpPr>
        <p:spPr>
          <a:xfrm>
            <a:off x="4860500" y="2936100"/>
            <a:ext cx="1521000" cy="1174500"/>
          </a:xfrm>
          <a:prstGeom prst="straightConnector1">
            <a:avLst/>
          </a:prstGeom>
          <a:noFill/>
          <a:ln cap="flat" cmpd="sng" w="9525">
            <a:solidFill>
              <a:srgbClr val="FF0000"/>
            </a:solidFill>
            <a:prstDash val="solid"/>
            <a:round/>
            <a:headEnd len="med" w="med" type="none"/>
            <a:tailEnd len="med" w="med" type="triangle"/>
          </a:ln>
        </p:spPr>
      </p:cxnSp>
      <p:sp>
        <p:nvSpPr>
          <p:cNvPr id="489" name="Google Shape;489;p58"/>
          <p:cNvSpPr txBox="1"/>
          <p:nvPr/>
        </p:nvSpPr>
        <p:spPr>
          <a:xfrm>
            <a:off x="5713325" y="4178050"/>
            <a:ext cx="3180000" cy="42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What we want to happen each time the loop is executed</a:t>
            </a:r>
            <a:endParaRPr>
              <a:solidFill>
                <a:srgbClr val="FFFFFF"/>
              </a:solidFill>
              <a:latin typeface="Roboto Slab Regular"/>
              <a:ea typeface="Roboto Slab Regular"/>
              <a:cs typeface="Roboto Slab Regular"/>
              <a:sym typeface="Roboto Slab Regul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79"/>
                                        </p:tgtEl>
                                        <p:attrNameLst>
                                          <p:attrName>style.visibility</p:attrName>
                                        </p:attrNameLst>
                                      </p:cBhvr>
                                      <p:to>
                                        <p:strVal val="visible"/>
                                      </p:to>
                                    </p:set>
                                    <p:animEffect filter="fade" transition="in">
                                      <p:cBhvr>
                                        <p:cTn dur="1000"/>
                                        <p:tgtEl>
                                          <p:spTgt spid="4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0"/>
                                        </p:tgtEl>
                                        <p:attrNameLst>
                                          <p:attrName>style.visibility</p:attrName>
                                        </p:attrNameLst>
                                      </p:cBhvr>
                                      <p:to>
                                        <p:strVal val="visible"/>
                                      </p:to>
                                    </p:set>
                                    <p:animEffect filter="fade" transition="in">
                                      <p:cBhvr>
                                        <p:cTn dur="1000"/>
                                        <p:tgtEl>
                                          <p:spTgt spid="4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gtEl>
                                        <p:attrNameLst>
                                          <p:attrName>style.visibility</p:attrName>
                                        </p:attrNameLst>
                                      </p:cBhvr>
                                      <p:to>
                                        <p:strVal val="visible"/>
                                      </p:to>
                                    </p:set>
                                    <p:animEffect filter="fade" transition="in">
                                      <p:cBhvr>
                                        <p:cTn dur="1000"/>
                                        <p:tgtEl>
                                          <p:spTgt spid="4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2"/>
                                        </p:tgtEl>
                                        <p:attrNameLst>
                                          <p:attrName>style.visibility</p:attrName>
                                        </p:attrNameLst>
                                      </p:cBhvr>
                                      <p:to>
                                        <p:strVal val="visible"/>
                                      </p:to>
                                    </p:set>
                                    <p:animEffect filter="fade" transition="in">
                                      <p:cBhvr>
                                        <p:cTn dur="1000"/>
                                        <p:tgtEl>
                                          <p:spTgt spid="4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3"/>
                                        </p:tgtEl>
                                        <p:attrNameLst>
                                          <p:attrName>style.visibility</p:attrName>
                                        </p:attrNameLst>
                                      </p:cBhvr>
                                      <p:to>
                                        <p:strVal val="visible"/>
                                      </p:to>
                                    </p:set>
                                    <p:animEffect filter="fade" transition="in">
                                      <p:cBhvr>
                                        <p:cTn dur="1000"/>
                                        <p:tgtEl>
                                          <p:spTgt spid="4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4"/>
                                        </p:tgtEl>
                                        <p:attrNameLst>
                                          <p:attrName>style.visibility</p:attrName>
                                        </p:attrNameLst>
                                      </p:cBhvr>
                                      <p:to>
                                        <p:strVal val="visible"/>
                                      </p:to>
                                    </p:set>
                                    <p:animEffect filter="fade" transition="in">
                                      <p:cBhvr>
                                        <p:cTn dur="1000"/>
                                        <p:tgtEl>
                                          <p:spTgt spid="4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5"/>
                                        </p:tgtEl>
                                        <p:attrNameLst>
                                          <p:attrName>style.visibility</p:attrName>
                                        </p:attrNameLst>
                                      </p:cBhvr>
                                      <p:to>
                                        <p:strVal val="visible"/>
                                      </p:to>
                                    </p:set>
                                    <p:animEffect filter="fade" transition="in">
                                      <p:cBhvr>
                                        <p:cTn dur="1000"/>
                                        <p:tgtEl>
                                          <p:spTgt spid="485"/>
                                        </p:tgtEl>
                                      </p:cBhvr>
                                    </p:animEffect>
                                  </p:childTnLst>
                                </p:cTn>
                              </p:par>
                              <p:par>
                                <p:cTn fill="hold" nodeType="withEffect" presetClass="entr" presetID="10" presetSubtype="0">
                                  <p:stCondLst>
                                    <p:cond delay="0"/>
                                  </p:stCondLst>
                                  <p:childTnLst>
                                    <p:set>
                                      <p:cBhvr>
                                        <p:cTn dur="1" fill="hold">
                                          <p:stCondLst>
                                            <p:cond delay="0"/>
                                          </p:stCondLst>
                                        </p:cTn>
                                        <p:tgtEl>
                                          <p:spTgt spid="486"/>
                                        </p:tgtEl>
                                        <p:attrNameLst>
                                          <p:attrName>style.visibility</p:attrName>
                                        </p:attrNameLst>
                                      </p:cBhvr>
                                      <p:to>
                                        <p:strVal val="visible"/>
                                      </p:to>
                                    </p:set>
                                    <p:animEffect filter="fade" transition="in">
                                      <p:cBhvr>
                                        <p:cTn dur="1000"/>
                                        <p:tgtEl>
                                          <p:spTgt spid="486"/>
                                        </p:tgtEl>
                                      </p:cBhvr>
                                    </p:animEffect>
                                  </p:childTnLst>
                                </p:cTn>
                              </p:par>
                              <p:par>
                                <p:cTn fill="hold" nodeType="withEffect" presetClass="entr" presetID="10" presetSubtype="0">
                                  <p:stCondLst>
                                    <p:cond delay="0"/>
                                  </p:stCondLst>
                                  <p:childTnLst>
                                    <p:set>
                                      <p:cBhvr>
                                        <p:cTn dur="1" fill="hold">
                                          <p:stCondLst>
                                            <p:cond delay="0"/>
                                          </p:stCondLst>
                                        </p:cTn>
                                        <p:tgtEl>
                                          <p:spTgt spid="487"/>
                                        </p:tgtEl>
                                        <p:attrNameLst>
                                          <p:attrName>style.visibility</p:attrName>
                                        </p:attrNameLst>
                                      </p:cBhvr>
                                      <p:to>
                                        <p:strVal val="visible"/>
                                      </p:to>
                                    </p:set>
                                    <p:animEffect filter="fade" transition="in">
                                      <p:cBhvr>
                                        <p:cTn dur="1000"/>
                                        <p:tgtEl>
                                          <p:spTgt spid="487"/>
                                        </p:tgtEl>
                                      </p:cBhvr>
                                    </p:animEffect>
                                  </p:childTnLst>
                                </p:cTn>
                              </p:par>
                              <p:par>
                                <p:cTn fill="hold" nodeType="withEffect" presetClass="entr" presetID="10" presetSubtype="0">
                                  <p:stCondLst>
                                    <p:cond delay="0"/>
                                  </p:stCondLst>
                                  <p:childTnLst>
                                    <p:set>
                                      <p:cBhvr>
                                        <p:cTn dur="1" fill="hold">
                                          <p:stCondLst>
                                            <p:cond delay="0"/>
                                          </p:stCondLst>
                                        </p:cTn>
                                        <p:tgtEl>
                                          <p:spTgt spid="488"/>
                                        </p:tgtEl>
                                        <p:attrNameLst>
                                          <p:attrName>style.visibility</p:attrName>
                                        </p:attrNameLst>
                                      </p:cBhvr>
                                      <p:to>
                                        <p:strVal val="visible"/>
                                      </p:to>
                                    </p:set>
                                    <p:animEffect filter="fade" transition="in">
                                      <p:cBhvr>
                                        <p:cTn dur="1000"/>
                                        <p:tgtEl>
                                          <p:spTgt spid="4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9"/>
                                        </p:tgtEl>
                                        <p:attrNameLst>
                                          <p:attrName>style.visibility</p:attrName>
                                        </p:attrNameLst>
                                      </p:cBhvr>
                                      <p:to>
                                        <p:strVal val="visible"/>
                                      </p:to>
                                    </p:set>
                                    <p:animEffect filter="fade" transition="in">
                                      <p:cBhvr>
                                        <p:cTn dur="1300"/>
                                        <p:tgtEl>
                                          <p:spTgt spid="4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Data Wave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Waves by Slidesgo">
  <a:themeElements>
    <a:clrScheme name="Simple Light">
      <a:dk1>
        <a:srgbClr val="242637"/>
      </a:dk1>
      <a:lt1>
        <a:srgbClr val="FFFFFF"/>
      </a:lt1>
      <a:dk2>
        <a:srgbClr val="242637"/>
      </a:dk2>
      <a:lt2>
        <a:srgbClr val="FFFFFF"/>
      </a:lt2>
      <a:accent1>
        <a:srgbClr val="33364F"/>
      </a:accent1>
      <a:accent2>
        <a:srgbClr val="9C1B40"/>
      </a:accent2>
      <a:accent3>
        <a:srgbClr val="999999"/>
      </a:accent3>
      <a:accent4>
        <a:srgbClr val="242637"/>
      </a:accent4>
      <a:accent5>
        <a:srgbClr val="242637"/>
      </a:accent5>
      <a:accent6>
        <a:srgbClr val="24263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